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3" r:id="rId1"/>
    <p:sldMasterId id="2147483764" r:id="rId2"/>
    <p:sldMasterId id="2147483765" r:id="rId3"/>
  </p:sldMasterIdLst>
  <p:notesMasterIdLst>
    <p:notesMasterId r:id="rId59"/>
  </p:notesMasterIdLst>
  <p:sldIdLst>
    <p:sldId id="256" r:id="rId4"/>
    <p:sldId id="319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308" r:id="rId15"/>
    <p:sldId id="265" r:id="rId16"/>
    <p:sldId id="270" r:id="rId17"/>
    <p:sldId id="268" r:id="rId18"/>
    <p:sldId id="309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320" r:id="rId40"/>
    <p:sldId id="291" r:id="rId41"/>
    <p:sldId id="292" r:id="rId42"/>
    <p:sldId id="294" r:id="rId43"/>
    <p:sldId id="295" r:id="rId44"/>
    <p:sldId id="296" r:id="rId45"/>
    <p:sldId id="322" r:id="rId46"/>
    <p:sldId id="297" r:id="rId47"/>
    <p:sldId id="299" r:id="rId48"/>
    <p:sldId id="298" r:id="rId49"/>
    <p:sldId id="321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x="9144000" cy="5143500" type="screen16x9"/>
  <p:notesSz cx="6858000" cy="9144000"/>
  <p:embeddedFontLst>
    <p:embeddedFont>
      <p:font typeface="Amatic SC" panose="020B0604020202020204" charset="-79"/>
      <p:regular r:id="rId60"/>
      <p:bold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Inconsolata" panose="020B0604020202020204" charset="0"/>
      <p:regular r:id="rId66"/>
      <p:bold r:id="rId67"/>
    </p:embeddedFont>
    <p:embeddedFont>
      <p:font typeface="Roboto" panose="020B0604020202020204" charset="0"/>
      <p:regular r:id="rId68"/>
      <p:bold r:id="rId69"/>
      <p:italic r:id="rId70"/>
      <p:boldItalic r:id="rId71"/>
    </p:embeddedFont>
    <p:embeddedFont>
      <p:font typeface="Roboto Light" panose="020B0604020202020204" charset="0"/>
      <p:regular r:id="rId72"/>
      <p:bold r:id="rId73"/>
      <p:italic r:id="rId74"/>
      <p:boldItalic r:id="rId75"/>
    </p:embeddedFont>
    <p:embeddedFont>
      <p:font typeface="Roboto Medium" panose="020B0604020202020204" charset="0"/>
      <p:regular r:id="rId76"/>
      <p:bold r:id="rId77"/>
      <p:italic r:id="rId78"/>
      <p:boldItalic r:id="rId79"/>
    </p:embeddedFont>
    <p:embeddedFont>
      <p:font typeface="Roboto Thin" panose="020B060402020202020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52127D-E780-4720-8F48-25DA348A67EC}">
  <a:tblStyle styleId="{0352127D-E780-4720-8F48-25DA348A67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901" autoAdjust="0"/>
  </p:normalViewPr>
  <p:slideViewPr>
    <p:cSldViewPr snapToGrid="0">
      <p:cViewPr varScale="1">
        <p:scale>
          <a:sx n="192" d="100"/>
          <a:sy n="192" d="100"/>
        </p:scale>
        <p:origin x="2146" y="130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6" Type="http://schemas.openxmlformats.org/officeDocument/2006/relationships/font" Target="fonts/font17.fntdata"/><Relationship Id="rId84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87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2.fntdata"/><Relationship Id="rId82" Type="http://schemas.openxmlformats.org/officeDocument/2006/relationships/font" Target="fonts/font23.fntdata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3.fntdata"/><Relationship Id="rId80" Type="http://schemas.openxmlformats.org/officeDocument/2006/relationships/font" Target="fonts/font21.fntdata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font" Target="fonts/font22.fntdata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3388849bb6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6" name="Google Shape;2046;g3388849bb6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7" name="Google Shape;2047;g3388849bb6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4c71db0298_0_2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7" name="Google Shape;2127;g4c71db0298_0_2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8" name="Google Shape;2128;g4c71db0298_0_20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3388849bb6_7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3" name="Google Shape;2143;g3388849bb6_7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4" name="Google Shape;2144;g3388849bb6_7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54ee42309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54ee42309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4c71db0298_0_2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5" name="Google Shape;2135;g4c71db0298_0_2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Google Shape;2136;g4c71db0298_0_20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546a040fec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546a040fec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4c71db0298_0_2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7" name="Google Shape;2177;g4c71db0298_0_2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8" name="Google Shape;2178;g4c71db0298_0_2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467e30ab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5467e30ab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4e0e62bf5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4e0e62bf5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642-45 (3 minutes)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4c71db0298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8" name="Google Shape;2218;g4c71db0298_0_2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642-45 (3 minutes)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2219" name="Google Shape;2219;g4c71db0298_0_21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4e0e62bf5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4e0e62bf5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642-47 (5 minutes)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4ee42309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4ee42309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632-33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push the answers at the end of the unit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want to check your answers before-hand let us know and we’ll send them to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6587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c71db0298_0_2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2" name="Google Shape;2242;g4c71db0298_0_2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Two refresher activities for arrays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642-47 (5 minutes)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647-52 (5 min)</a:t>
            </a:r>
          </a:p>
        </p:txBody>
      </p:sp>
      <p:sp>
        <p:nvSpPr>
          <p:cNvPr id="2243" name="Google Shape;2243;g4c71db0298_0_2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4e0e62bf5b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4e0e62bf5b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4c71db0298_0_2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6" name="Google Shape;2266;g4c71db0298_0_2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652-57 (6 min) (high priority)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Review: 657-701 (review)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Make drinks upper case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All caps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Just first letter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We can either overwrite each element of the array to make it lowercase, or we can use the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toLowerCase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 method.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drinks[0] = 'coke';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drinks[1] = '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pepsi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drinks[2] = 'water';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drinks[3] = drinks[3].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toLowerCase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7" name="Google Shape;2267;g4c71db0298_0_2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546a040fec_0_3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546a040fec_0_3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700-05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546a040fec_0_4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546a040fec_0_4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700-05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slide: what’s wrong here?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4c71db0298_0_2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8" name="Google Shape;2308;g4c71db0298_0_2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700-05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9" name="Google Shape;2309;g4c71db0298_0_22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4c71db0298_0_2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4c71db0298_0_2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700-05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4e0e62bf5b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4e0e62bf5b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4c71db0298_0_2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6" name="Google Shape;2336;g4c71db0298_0_2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Suggested Time: </a:t>
            </a:r>
            <a:r>
              <a:rPr lang="en-US" dirty="0"/>
              <a:t>5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reviewing just say it’s a for loop which allows repeating code – next slides describe it in more detail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g4c71db0298_0_2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4c71db0298_0_2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4c71db0298_0_2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3388849bb6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4" name="Google Shape;2054;g3388849bb6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5" name="Google Shape;2055;g3388849bb6_7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3388849bb6_7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3" name="Google Shape;2373;g3388849bb6_7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g3388849bb6_7_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3388849bb6_7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0" name="Google Shape;2390;g3388849bb6_7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1" name="Google Shape;2391;g3388849bb6_7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3388849bb6_7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1" name="Google Shape;2401;g3388849bb6_7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Google Shape;2402;g3388849bb6_7_2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3388849bb6_7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1" name="Google Shape;2411;g3388849bb6_7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2" name="Google Shape;2412;g3388849bb6_7_2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3388849bb6_7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2" name="Google Shape;2422;g3388849bb6_7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g3388849bb6_7_2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3388849bb6_7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3" name="Google Shape;2433;g3388849bb6_7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4" name="Google Shape;2434;g3388849bb6_7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3388849bb6_7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4" name="Google Shape;2444;g3388849bb6_7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 this in Chrome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a breakpoint on vegetables and walk through in Chrome Debugger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5" name="Google Shape;2445;g3388849bb6_7_3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4e0e62bf5b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5" name="Google Shape;2455;g4e0e62bf5b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546a040fec_0_4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2" name="Google Shape;2462;g546a040fec_0_4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Suggested Time: </a:t>
            </a:r>
            <a:r>
              <a:rPr lang="en-US" dirty="0"/>
              <a:t>15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g546a040fec_0_4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4e0e62bf5b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4e0e62bf5b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Break before activity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3388849bb6_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1" name="Google Shape;2061;g3388849bb6_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g3388849bb6_7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3388849bb6_7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7" name="Google Shape;2497;g3388849bb6_7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Suggested Time: </a:t>
            </a:r>
            <a:r>
              <a:rPr lang="en-US" dirty="0"/>
              <a:t>15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optional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8" name="Google Shape;2498;g3388849bb6_7_3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4e0e62bf5b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0" name="Google Shape;2510;g4e0e62bf5b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3388849bb6_7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7" name="Google Shape;2517;g3388849bb6_7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Break before activity - 15 minutes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Suggested Time: 10 minutes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This is our starting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array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['chickens', 'pigs', 'cows', 'horses', 'ostriches'];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Creating a variable to hold our array length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arrayLength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Looping through our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array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for (var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0;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&lt;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arrayLength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++)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var animal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];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// Console out the farm animal in the current index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console.log(animal);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// If the first character in the current animal is 'c' or 'o', alert the following message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if 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animal.charAt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(0) === 'c' ||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animal.charAt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(0) === 'o')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alert(animal + ' starts with a c or an o!');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}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}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BONUS!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Looping through our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array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for (var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1;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&lt;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arrayLength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++)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currAnimal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];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prevAnimal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- 1];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// Console out the farm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currAnimal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in the current index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currAnimal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if 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currAnimal.length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===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prevAnimal.length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console.log('I just saw an animal like that!');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}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2518" name="Google Shape;2518;g3388849bb6_7_3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g4e0e62bf5b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4" name="Google Shape;2544;g4e0e62bf5b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3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3388849bb6_7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5" name="Google Shape;2535;g3388849bb6_7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6" name="Google Shape;2536;g3388849bb6_7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3388849bb6_7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1" name="Google Shape;2551;g3388849bb6_7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805-812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Suggested Time: 7 minutes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You will need to google to figure this out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// Loop 10 times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for (var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0;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&lt; 10;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++)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// Generate a random number between 1 and 10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//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Math.floor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will round down, meaning we would get a number between 0 and 9, so we'll always add 1 to bump it up.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var num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Math.floor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Math.random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 * 10) + 1;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// Display in console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console.log(num);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}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2" name="Google Shape;2552;g3388849bb6_7_3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30250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3388849bb6_7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1" name="Google Shape;2551;g3388849bb6_7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812-820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Suggested Time: 8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2" name="Google Shape;2552;g3388849bb6_7_3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3388849bb6_7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1" name="Google Shape;2571;g3388849bb6_7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shutterstock_288649979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2" name="Google Shape;2572;g3388849bb6_7_3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3388849bb6_7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9" name="Google Shape;2579;g3388849bb6_7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0" name="Google Shape;2580;g3388849bb6_7_3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3388849bb6_7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6" name="Google Shape;2586;g3388849bb6_7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7" name="Google Shape;2587;g3388849bb6_7_3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3388849bb6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3" name="Google Shape;2073;g3388849bb6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g3388849bb6_7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4e267e09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4e267e09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60 minutes</a:t>
            </a: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4e267e090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0" name="Google Shape;2600;g4e267e090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820-920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Suggested Time: 60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Bonus – lookup switch statements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the final solution first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the solution for 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920-30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3388849bb6_7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3" name="Google Shape;2613;g3388849bb6_7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930-930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minutes if there’s time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4" name="Google Shape;2614;g3388849bb6_7_4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3388849bb6_7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0" name="Google Shape;2620;g3388849bb6_7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927-930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1" name="Google Shape;2621;g3388849bb6_7_4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388849bb6_7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0" name="Google Shape;2080;g3388849bb6_7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g3388849bb6_7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3388849bb6_7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8" name="Google Shape;2088;g3388849bb6_7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Google Shape;2089;g3388849bb6_7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4c71db0298_0_2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2" name="Google Shape;2102;g4c71db0298_0_2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3" name="Google Shape;2103;g4c71db0298_0_20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3388849bb6_7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0" name="Google Shape;2110;g3388849bb6_7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1" name="Google Shape;2111;g3388849bb6_7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0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13" name="Google Shape;1713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4" name="Google Shape;1714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5" name="Google Shape;1715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6" name="Google Shape;1716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7" name="Google Shape;1717;p10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10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10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10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10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10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10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10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5" name="Google Shape;1725;p10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6" name="Google Shape;1726;p10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7" name="Google Shape;1727;p10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28" name="Google Shape;1728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38" name="Google Shape;173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9" name="Google Shape;1739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0" name="Google Shape;1740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1" name="Google Shape;1741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2" name="Google Shape;1742;p10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3" name="Google Shape;1743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10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10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0" name="Google Shape;1750;p10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1" name="Google Shape;1751;p10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10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53" name="Google Shape;1753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2" name="Google Shape;1762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3" name="Google Shape;1763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4" name="Google Shape;1764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5" name="Google Shape;1765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6" name="Google Shape;1766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7" name="Google Shape;1767;p10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8" name="Google Shape;1768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4" name="Google Shape;1774;p10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5" name="Google Shape;1775;p10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10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7" name="Google Shape;1777;p10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78" name="Google Shape;1778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0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88" name="Google Shape;1788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9" name="Google Shape;1789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0" name="Google Shape;1790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1" name="Google Shape;1791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2" name="Google Shape;1792;p10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3" name="Google Shape;1793;p10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10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10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10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7" name="Google Shape;1797;p10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10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9" name="Google Shape;1799;p10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10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10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0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10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10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05" name="Google Shape;1805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10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0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107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0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5" name="Google Shape;1815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16" name="Google Shape;1816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10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8" name="Google Shape;1818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9" name="Google Shape;1819;p1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0" name="Google Shape;1820;p10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1" name="Google Shape;1821;p10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0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3" name="Google Shape;1823;p10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10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10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10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10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10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10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10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10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10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33" name="Google Shape;1833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10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4" name="Google Shape;1844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5" name="Google Shape;1845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46" name="Google Shape;1846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7" name="Google Shape;1847;p10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8" name="Google Shape;1848;p10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9" name="Google Shape;1849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0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1" name="Google Shape;1851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10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3" name="Google Shape;1853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10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5" name="Google Shape;1855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10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7" name="Google Shape;1857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0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9" name="Google Shape;1859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0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61" name="Google Shape;1861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09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09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1" name="Google Shape;1871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72" name="Google Shape;1872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3" name="Google Shape;1873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4" name="Google Shape;1874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5" name="Google Shape;1875;p1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6" name="Google Shape;1876;p11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7" name="Google Shape;1877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1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1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11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5" name="Google Shape;1885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11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7" name="Google Shape;1887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11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89" name="Google Shape;1889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10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0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9" name="Google Shape;1899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0" name="Google Shape;1900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1" name="Google Shape;1901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2" name="Google Shape;1902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3" name="Google Shape;1903;p11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11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5" name="Google Shape;1905;p11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11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11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11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9" name="Google Shape;1909;p11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11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1" name="Google Shape;1911;p11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11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3" name="Google Shape;1913;p11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11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5" name="Google Shape;1915;p11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11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11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11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19" name="Google Shape;1919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11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1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1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0" name="Google Shape;1930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1" name="Google Shape;1931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2" name="Google Shape;1932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3" name="Google Shape;1933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4" name="Google Shape;1934;p11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6" name="Google Shape;1936;p11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11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8" name="Google Shape;1938;p11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11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0" name="Google Shape;1940;p11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11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2" name="Google Shape;1942;p11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4" name="Google Shape;1944;p11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11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11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8" name="Google Shape;1948;p11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50" name="Google Shape;1950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1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61" name="Google Shape;1961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2" name="Google Shape;1962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3" name="Google Shape;1963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4" name="Google Shape;1964;p1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5" name="Google Shape;1965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1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9" name="Google Shape;1969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11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1" name="Google Shape;1971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11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3" name="Google Shape;1973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11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5" name="Google Shape;1975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11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11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9" name="Google Shape;1979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11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81" name="Google Shape;1981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1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92" name="Google Shape;1992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3" name="Google Shape;1993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4" name="Google Shape;1994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5" name="Google Shape;1995;p1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6" name="Google Shape;1996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11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8" name="Google Shape;1998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11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0" name="Google Shape;2000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11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2" name="Google Shape;2002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11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11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6" name="Google Shape;2006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1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11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0" name="Google Shape;2010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p11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2" name="Google Shape;2012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" name="Google Shape;2021;p1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15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3" name="Google Shape;2023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4" name="Google Shape;2024;p1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25" name="Google Shape;202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15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27" name="Google Shape;2027;p115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9" name="Google Shape;2029;p1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Google Shape;2030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1" name="Google Shape;2031;p1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2" name="Google Shape;2032;p116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33" name="Google Shape;203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6" name="Google Shape;2036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117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38" name="Google Shape;2038;p117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1" name="Google Shape;2041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118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3" name="Google Shape;2043;p118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6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8" name="Google Shape;1038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6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40" name="Google Shape;1040;p6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6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6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6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5" name="Google Shape;104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7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0" name="Google Shape;105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1" name="Google Shape;1051;p7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7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7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54" name="Google Shape;105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7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7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0" name="Google Shape;106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1" name="Google Shape;1061;p7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7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3" name="Google Shape;1063;p7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64" name="Google Shape;106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7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8" name="Google Shape;1068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9" name="Google Shape;10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0" name="Google Shape;107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2" name="Google Shape;1072;p7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7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7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75" name="Google Shape;1075;p7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7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0" name="Google Shape;1080;p73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7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74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6" name="Google Shape;1086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9" name="Google Shape;1089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0" name="Google Shape;1090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1" name="Google Shape;1091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2" name="Google Shape;1092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3" name="Google Shape;1093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7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76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76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99" name="Google Shape;1099;p76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76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1" name="Google Shape;1101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02" name="Google Shape;1102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3" name="Google Shape;1103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4" name="Google Shape;1104;p7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7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77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08" name="Google Shape;1108;p77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0" name="Google Shape;1110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7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7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7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78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7" name="Google Shape;1117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18" name="Google Shape;1118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7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3" name="Google Shape;112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" name="Google Shape;1126;p79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8" name="Google Shape;1128;p7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9" name="Google Shape;1129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7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80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4" name="Google Shape;1134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5" name="Google Shape;1135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6" name="Google Shape;1136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7" name="Google Shape;1137;p80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38" name="Google Shape;1138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9" name="Google Shape;1139;p8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8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8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8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4" name="Google Shape;11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6" name="Google Shape;1146;p81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7" name="Google Shape;1147;p81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p8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9" name="Google Shape;1149;p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0" name="Google Shape;1150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2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3" name="Google Shape;1153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4" name="Google Shape;115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82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6" name="Google Shape;1156;p82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82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8" name="Google Shape;1158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9" name="Google Shape;1159;p8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60" name="Google Shape;116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8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8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4" name="Google Shape;1164;p83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8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6" name="Google Shape;116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8" name="Google Shape;1168;p8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8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8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8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4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74" name="Google Shape;1174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5" name="Google Shape;117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76" name="Google Shape;1176;p84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8" name="Google Shape;1178;p84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9" name="Google Shape;1179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0" name="Google Shape;1180;p8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1" name="Google Shape;1181;p8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6" name="Google Shape;1186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7" name="Google Shape;1187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88" name="Google Shape;1188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9" name="Google Shape;1189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90" name="Google Shape;1190;p8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91" name="Google Shape;1191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8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4" name="Google Shape;1194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8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7" name="Google Shape;1197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8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00" name="Google Shape;1200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1" name="Google Shape;1201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2" name="Google Shape;1202;p85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3" name="Google Shape;1203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85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7" name="Google Shape;1207;p85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8" name="Google Shape;1208;p85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2" name="Google Shape;1212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13" name="Google Shape;1213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4" name="Google Shape;1214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15" name="Google Shape;121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6" name="Google Shape;1216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17" name="Google Shape;1217;p8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8" name="Google Shape;1218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8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21" name="Google Shape;1221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2" name="Google Shape;1222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8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4" name="Google Shape;122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8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7" name="Google Shape;122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8" name="Google Shape;122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9" name="Google Shape;1229;p86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86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5" name="Google Shape;1235;p86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6" name="Google Shape;1236;p8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7" name="Google Shape;123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8" name="Google Shape;123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8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4" name="Google Shape;1244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45" name="Google Shape;1245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6" name="Google Shape;1246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7" name="Google Shape;1247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8" name="Google Shape;1248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49" name="Google Shape;1249;p8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0" name="Google Shape;1250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8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3" name="Google Shape;1253;p8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8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5" name="Google Shape;1255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7" name="Google Shape;1257;p8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8" name="Google Shape;1258;p8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9" name="Google Shape;1259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8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2" name="Google Shape;1262;p8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63" name="Google Shape;1263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4" name="Google Shape;1264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5" name="Google Shape;1265;p8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6" name="Google Shape;1266;p8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67" name="Google Shape;1267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8" name="Google Shape;1268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9" name="Google Shape;1269;p8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0" name="Google Shape;1270;p8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71" name="Google Shape;1271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3" name="Google Shape;1273;p87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4" name="Google Shape;1274;p87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8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6" name="Google Shape;1276;p87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7" name="Google Shape;1277;p87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1" name="Google Shape;1281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82" name="Google Shape;1282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3" name="Google Shape;1283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84" name="Google Shape;1284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5" name="Google Shape;1285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86" name="Google Shape;1286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7" name="Google Shape;1287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9" name="Google Shape;1289;p8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1" name="Google Shape;1291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92" name="Google Shape;1292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3" name="Google Shape;1293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4" name="Google Shape;1294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5" name="Google Shape;1295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6" name="Google Shape;1296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7" name="Google Shape;1297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" name="Google Shape;1298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9" name="Google Shape;1299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0" name="Google Shape;1300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1" name="Google Shape;1301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2" name="Google Shape;1302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3" name="Google Shape;1303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04" name="Google Shape;1304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5" name="Google Shape;1305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7" name="Google Shape;1307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8" name="Google Shape;130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9" name="Google Shape;130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8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1" name="Google Shape;1311;p8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8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4" name="Google Shape;1314;p8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9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19" name="Google Shape;13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0" name="Google Shape;1320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21" name="Google Shape;13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23" name="Google Shape;1323;p89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24" name="Google Shape;132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6" name="Google Shape;1326;p8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89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8" name="Google Shape;1328;p89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29" name="Google Shape;132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89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89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89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34" name="Google Shape;133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8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7" name="Google Shape;1337;p89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8" name="Google Shape;1338;p89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39" name="Google Shape;133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1" name="Google Shape;1341;p89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2" name="Google Shape;1342;p89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3" name="Google Shape;1343;p89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44" name="Google Shape;134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5" name="Google Shape;134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89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89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8" name="Google Shape;1348;p89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49" name="Google Shape;134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0" name="Google Shape;135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1" name="Google Shape;1351;p8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2" name="Google Shape;1352;p89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3" name="Google Shape;1353;p89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54" name="Google Shape;135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5" name="Google Shape;135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6" name="Google Shape;1356;p8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60" name="Google Shape;1360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1" name="Google Shape;1361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62" name="Google Shape;1362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3" name="Google Shape;1363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9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9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66" name="Google Shape;136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8" name="Google Shape;1368;p9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9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0" name="Google Shape;1370;p9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71" name="Google Shape;137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3" name="Google Shape;1373;p9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9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5" name="Google Shape;1375;p9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76" name="Google Shape;137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9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9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9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81" name="Google Shape;138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3" name="Google Shape;1383;p9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9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9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86" name="Google Shape;138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" name="Google Shape;1388;p90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9" name="Google Shape;1389;p9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0" name="Google Shape;1390;p9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91" name="Google Shape;139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2" name="Google Shape;139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3" name="Google Shape;1393;p90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9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5" name="Google Shape;1395;p9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96" name="Google Shape;139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7" name="Google Shape;139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8" name="Google Shape;1398;p90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9" name="Google Shape;1399;p9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0" name="Google Shape;1400;p9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01" name="Google Shape;140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2" name="Google Shape;140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3" name="Google Shape;1403;p90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07" name="Google Shape;1407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8" name="Google Shape;1408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9" name="Google Shape;140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0" name="Google Shape;1410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9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2" name="Google Shape;1412;p9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13" name="Google Shape;141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91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9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9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18" name="Google Shape;141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91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1" name="Google Shape;1421;p9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9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23" name="Google Shape;142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25;p91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6" name="Google Shape;1426;p9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7" name="Google Shape;1427;p9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28" name="Google Shape;142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91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9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9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33" name="Google Shape;143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91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9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7" name="Google Shape;1437;p9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38" name="Google Shape;143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0" name="Google Shape;1440;p91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9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9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43" name="Google Shape;144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9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9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7" name="Google Shape;1447;p9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48" name="Google Shape;144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0" name="Google Shape;1450;p9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3" name="Google Shape;1453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54" name="Google Shape;1454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5" name="Google Shape;1455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6" name="Google Shape;1456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7" name="Google Shape;1457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58" name="Google Shape;1458;p92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59" name="Google Shape;1459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0" name="Google Shape;1460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1" name="Google Shape;1461;p92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92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3" name="Google Shape;1463;p92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64" name="Google Shape;1464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92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92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8" name="Google Shape;1468;p92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69" name="Google Shape;1469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1" name="Google Shape;1471;p92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92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93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78" name="Google Shape;1478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9" name="Google Shape;1479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0" name="Google Shape;1480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1" name="Google Shape;1481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2" name="Google Shape;1482;p93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83" name="Google Shape;1483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4" name="Google Shape;1484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5" name="Google Shape;1485;p93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6" name="Google Shape;1486;p93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93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8" name="Google Shape;1488;p93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89" name="Google Shape;1489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0" name="Google Shape;1490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1" name="Google Shape;1491;p93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2" name="Google Shape;1492;p93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6" name="Google Shape;1496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7" name="Google Shape;1497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98" name="Google Shape;1498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9" name="Google Shape;1499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0" name="Google Shape;1500;p94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1" name="Google Shape;1501;p94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94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94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94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94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6" name="Google Shape;1506;p94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7" name="Google Shape;1507;p94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94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94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94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94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2" name="Google Shape;1512;p94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3" name="Google Shape;1513;p94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94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94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6" name="Google Shape;1516;p94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94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8" name="Google Shape;1518;p94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94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9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4" name="Google Shape;152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5" name="Google Shape;1525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7" name="Google Shape;1527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8" name="Google Shape;1528;p9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9" name="Google Shape;1529;p9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9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9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9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9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9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5" name="Google Shape;1535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9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3" name="Google Shape;1543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6" name="Google Shape;1546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9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8" name="Google Shape;1548;p9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9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9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9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9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9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4" name="Google Shape;155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2" name="Google Shape;156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5" name="Google Shape;1565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9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7" name="Google Shape;1567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9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9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2" name="Google Shape;1572;p9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3" name="Google Shape;1573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0" name="Google Shape;1580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1" name="Google Shape;158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4" name="Google Shape;1584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9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9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9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9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2" name="Google Shape;1592;p9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9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9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9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9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9" name="Google Shape;1599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0" name="Google Shape;1600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1" name="Google Shape;1601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2" name="Google Shape;1602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3" name="Google Shape;1603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4" name="Google Shape;1604;p9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9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9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9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9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9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9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9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9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13" name="Google Shape;1613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9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9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0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1" name="Google Shape;1621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2" name="Google Shape;1622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3" name="Google Shape;1623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4" name="Google Shape;1624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5" name="Google Shape;1625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6" name="Google Shape;1626;p10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7" name="Google Shape;1627;p10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10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10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10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1" name="Google Shape;1631;p10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2" name="Google Shape;1632;p10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10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10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35" name="Google Shape;1635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3" name="Google Shape;1643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44" name="Google Shape;1644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5" name="Google Shape;1645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6" name="Google Shape;1646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7" name="Google Shape;1647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8" name="Google Shape;1648;p10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9" name="Google Shape;1649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10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3" name="Google Shape;1653;p10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4" name="Google Shape;1654;p10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10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7" name="Google Shape;1657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6" name="Google Shape;166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7" name="Google Shape;1667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68" name="Google Shape;1668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9" name="Google Shape;1669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0" name="Google Shape;1670;p10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1" name="Google Shape;1671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10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5" name="Google Shape;1675;p10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10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7" name="Google Shape;1677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10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79" name="Google Shape;1679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0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88" name="Google Shape;1688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9" name="Google Shape;1689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0" name="Google Shape;1690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1" name="Google Shape;1691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2" name="Google Shape;1692;p10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10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10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10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10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10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10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10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10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1" name="Google Shape;1701;p10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10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03" name="Google Shape;1703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10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10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10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9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98.xml"/><Relationship Id="rId42" Type="http://schemas.openxmlformats.org/officeDocument/2006/relationships/slideLayout" Target="../slideLayouts/slideLayout106.xml"/><Relationship Id="rId47" Type="http://schemas.openxmlformats.org/officeDocument/2006/relationships/slideLayout" Target="../slideLayouts/slideLayout111.xml"/><Relationship Id="rId50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7.xml"/><Relationship Id="rId38" Type="http://schemas.openxmlformats.org/officeDocument/2006/relationships/slideLayout" Target="../slideLayouts/slideLayout102.xml"/><Relationship Id="rId46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37" Type="http://schemas.openxmlformats.org/officeDocument/2006/relationships/slideLayout" Target="../slideLayouts/slideLayout101.xml"/><Relationship Id="rId40" Type="http://schemas.openxmlformats.org/officeDocument/2006/relationships/slideLayout" Target="../slideLayouts/slideLayout104.xml"/><Relationship Id="rId45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36" Type="http://schemas.openxmlformats.org/officeDocument/2006/relationships/slideLayout" Target="../slideLayouts/slideLayout100.xml"/><Relationship Id="rId4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35" Type="http://schemas.openxmlformats.org/officeDocument/2006/relationships/slideLayout" Target="../slideLayouts/slideLayout99.xml"/><Relationship Id="rId43" Type="http://schemas.openxmlformats.org/officeDocument/2006/relationships/slideLayout" Target="../slideLayouts/slideLayout107.xml"/><Relationship Id="rId48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72.xml"/><Relationship Id="rId5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8" r:id="rId49"/>
    <p:sldLayoutId id="2147483709" r:id="rId50"/>
    <p:sldLayoutId id="2147483710" r:id="rId51"/>
    <p:sldLayoutId id="2147483711" r:id="rId52"/>
    <p:sldLayoutId id="2147483712" r:id="rId53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  <p:sldLayoutId id="2147483762" r:id="rId50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1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3.2</a:t>
            </a:r>
            <a:endParaRPr/>
          </a:p>
        </p:txBody>
      </p:sp>
      <p:sp>
        <p:nvSpPr>
          <p:cNvPr id="2050" name="Google Shape;2050;p11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31" name="Google Shape;213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p127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What is meant by </a:t>
            </a:r>
            <a:r>
              <a:rPr lang="en" sz="3000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30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30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?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how does it differ from an alert,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prompt, or confirm?)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6" name="Google Shape;2146;p129"/>
          <p:cNvGraphicFramePr/>
          <p:nvPr>
            <p:extLst>
              <p:ext uri="{D42A27DB-BD31-4B8C-83A1-F6EECF244321}">
                <p14:modId xmlns:p14="http://schemas.microsoft.com/office/powerpoint/2010/main" val="1134218783"/>
              </p:ext>
            </p:extLst>
          </p:nvPr>
        </p:nvGraphicFramePr>
        <p:xfrm>
          <a:off x="2120237" y="1628600"/>
          <a:ext cx="4903525" cy="7310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490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1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30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‘We rock.’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147" name="Google Shape;2147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638" y="2524024"/>
            <a:ext cx="4744724" cy="211556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49" name="Google Shape;2149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Variables</a:t>
            </a:r>
            <a:endParaRPr/>
          </a:p>
        </p:txBody>
      </p:sp>
      <p:sp>
        <p:nvSpPr>
          <p:cNvPr id="2150" name="Google Shape;2150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51" name="Google Shape;2151;p129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29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discreetly to the debugger.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5" name="Google Shape;2155;p129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0" name="Google Shape;1390;p89"/>
          <p:cNvGraphicFramePr/>
          <p:nvPr/>
        </p:nvGraphicFramePr>
        <p:xfrm>
          <a:off x="369363" y="1477175"/>
          <a:ext cx="5488400" cy="19791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48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79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Alert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‘We definitely rock!’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Confirm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doYouRock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confirm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‘The question is, do “you” rock?’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Prompt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howMuchRock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prompt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‘How much do you rock?’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91" name="Google Shape;1391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12</a:t>
            </a:fld>
            <a:endParaRPr/>
          </a:p>
        </p:txBody>
      </p:sp>
      <p:sp>
        <p:nvSpPr>
          <p:cNvPr id="1392" name="Google Shape;139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94" name="Google Shape;1394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Alerts, prompts, and confirms create a popup in the browser when run.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are also useful for development and debugging.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5" name="Google Shape;1395;p89"/>
          <p:cNvGrpSpPr/>
          <p:nvPr/>
        </p:nvGrpSpPr>
        <p:grpSpPr>
          <a:xfrm>
            <a:off x="5690650" y="1582925"/>
            <a:ext cx="3240000" cy="654000"/>
            <a:chOff x="5690650" y="1354325"/>
            <a:chExt cx="3240000" cy="654000"/>
          </a:xfrm>
        </p:grpSpPr>
        <p:sp>
          <p:nvSpPr>
            <p:cNvPr id="1396" name="Google Shape;1396;p89"/>
            <p:cNvSpPr txBox="1"/>
            <p:nvPr/>
          </p:nvSpPr>
          <p:spPr>
            <a:xfrm>
              <a:off x="5690650" y="1354325"/>
              <a:ext cx="3240000" cy="6540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We definitely rock!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7" name="Google Shape;1397;p89"/>
            <p:cNvSpPr txBox="1"/>
            <p:nvPr/>
          </p:nvSpPr>
          <p:spPr>
            <a:xfrm>
              <a:off x="8265400" y="1712500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8" name="Google Shape;1398;p89"/>
          <p:cNvGrpSpPr/>
          <p:nvPr/>
        </p:nvGrpSpPr>
        <p:grpSpPr>
          <a:xfrm>
            <a:off x="5690650" y="2317488"/>
            <a:ext cx="3240000" cy="1144500"/>
            <a:chOff x="1850750" y="3893225"/>
            <a:chExt cx="3240000" cy="1144500"/>
          </a:xfrm>
        </p:grpSpPr>
        <p:sp>
          <p:nvSpPr>
            <p:cNvPr id="1399" name="Google Shape;1399;p89"/>
            <p:cNvSpPr txBox="1"/>
            <p:nvPr/>
          </p:nvSpPr>
          <p:spPr>
            <a:xfrm>
              <a:off x="1850750" y="3893225"/>
              <a:ext cx="3240000" cy="11445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The question is, do “you” rock?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0" name="Google Shape;1400;p89"/>
            <p:cNvSpPr txBox="1"/>
            <p:nvPr/>
          </p:nvSpPr>
          <p:spPr>
            <a:xfrm>
              <a:off x="3682350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1" name="Google Shape;1401;p89"/>
            <p:cNvSpPr txBox="1"/>
            <p:nvPr/>
          </p:nvSpPr>
          <p:spPr>
            <a:xfrm>
              <a:off x="1945975" y="4434840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2" name="Google Shape;1402;p89"/>
            <p:cNvSpPr txBox="1"/>
            <p:nvPr/>
          </p:nvSpPr>
          <p:spPr>
            <a:xfrm>
              <a:off x="4339625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3" name="Google Shape;1403;p89"/>
          <p:cNvGrpSpPr/>
          <p:nvPr/>
        </p:nvGrpSpPr>
        <p:grpSpPr>
          <a:xfrm>
            <a:off x="2353650" y="3481138"/>
            <a:ext cx="3240000" cy="1359300"/>
            <a:chOff x="5690650" y="3398125"/>
            <a:chExt cx="3240000" cy="1359300"/>
          </a:xfrm>
        </p:grpSpPr>
        <p:sp>
          <p:nvSpPr>
            <p:cNvPr id="1404" name="Google Shape;1404;p89"/>
            <p:cNvSpPr txBox="1"/>
            <p:nvPr/>
          </p:nvSpPr>
          <p:spPr>
            <a:xfrm>
              <a:off x="5690650" y="3398125"/>
              <a:ext cx="3240000" cy="1359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How much do you rock?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5" name="Google Shape;1405;p89"/>
            <p:cNvSpPr txBox="1"/>
            <p:nvPr/>
          </p:nvSpPr>
          <p:spPr>
            <a:xfrm>
              <a:off x="7522250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6" name="Google Shape;1406;p89"/>
            <p:cNvSpPr txBox="1"/>
            <p:nvPr/>
          </p:nvSpPr>
          <p:spPr>
            <a:xfrm>
              <a:off x="5785875" y="4168328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7" name="Google Shape;1407;p89"/>
            <p:cNvSpPr txBox="1"/>
            <p:nvPr/>
          </p:nvSpPr>
          <p:spPr>
            <a:xfrm>
              <a:off x="8179525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8" name="Google Shape;1408;p89"/>
            <p:cNvSpPr txBox="1"/>
            <p:nvPr/>
          </p:nvSpPr>
          <p:spPr>
            <a:xfrm>
              <a:off x="5785875" y="3903000"/>
              <a:ext cx="30411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09" name="Google Shape;1409;p89"/>
          <p:cNvSpPr/>
          <p:nvPr/>
        </p:nvSpPr>
        <p:spPr>
          <a:xfrm rot="745">
            <a:off x="2928325" y="1805525"/>
            <a:ext cx="27693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89"/>
          <p:cNvSpPr/>
          <p:nvPr/>
        </p:nvSpPr>
        <p:spPr>
          <a:xfrm>
            <a:off x="5402950" y="2419250"/>
            <a:ext cx="3624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89"/>
          <p:cNvSpPr/>
          <p:nvPr/>
        </p:nvSpPr>
        <p:spPr>
          <a:xfrm rot="5402185">
            <a:off x="3317875" y="3447825"/>
            <a:ext cx="471900" cy="28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9" grpId="0" animBg="1"/>
      <p:bldP spid="1410" grpId="0" animBg="1"/>
      <p:bldP spid="14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1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39" name="Google Shape;213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28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What is an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 array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197" name="Google Shape;2197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Arrays </a:t>
            </a:r>
            <a:endParaRPr/>
          </a:p>
        </p:txBody>
      </p:sp>
      <p:sp>
        <p:nvSpPr>
          <p:cNvPr id="2199" name="Google Shape;2199;p13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133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Arrays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are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collections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of other variables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1" name="Google Shape;2201;p133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202" name="Google Shape;2202;p133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203" name="Google Shape;2203;p133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These collections can be made up of strings, numbers,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ooleans, other arrays or objects.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4" name="Google Shape;2204;p133"/>
          <p:cNvSpPr txBox="1">
            <a:spLocks noGrp="1"/>
          </p:cNvSpPr>
          <p:nvPr>
            <p:ph type="subTitle" idx="3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Each element of the array is marked by an </a:t>
            </a:r>
            <a:r>
              <a:rPr lang="en" sz="20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index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 Indexes always start with </a:t>
            </a:r>
            <a:r>
              <a:rPr lang="en" sz="2000" dirty="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5" name="Google Shape;2205;p13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13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13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08" name="Google Shape;2208;p133"/>
          <p:cNvGraphicFramePr/>
          <p:nvPr>
            <p:extLst>
              <p:ext uri="{D42A27DB-BD31-4B8C-83A1-F6EECF244321}">
                <p14:modId xmlns:p14="http://schemas.microsoft.com/office/powerpoint/2010/main" val="1559399424"/>
              </p:ext>
            </p:extLst>
          </p:nvPr>
        </p:nvGraphicFramePr>
        <p:xfrm>
          <a:off x="1443825" y="2968375"/>
          <a:ext cx="6468350" cy="18368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64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‘Tommy’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‘Doug’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‘Oblina’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‘Zoo’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‘Carrot’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1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81" name="Google Shape;218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131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How do we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check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conditions?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470" name="Google Shape;147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1472" name="Google Shape;1472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curly brackets </a:t>
            </a:r>
            <a:r>
              <a:rPr lang="en">
                <a:solidFill>
                  <a:schemeClr val="dk1"/>
                </a:solidFill>
              </a:rPr>
              <a:t>{ }</a:t>
            </a:r>
            <a:r>
              <a:rPr lang="en"/>
              <a:t>.</a:t>
            </a:r>
            <a:endParaRPr/>
          </a:p>
        </p:txBody>
      </p:sp>
      <p:graphicFrame>
        <p:nvGraphicFramePr>
          <p:cNvPr id="1473" name="Google Shape;1473;p95"/>
          <p:cNvGraphicFramePr/>
          <p:nvPr>
            <p:extLst>
              <p:ext uri="{D42A27DB-BD31-4B8C-83A1-F6EECF244321}">
                <p14:modId xmlns:p14="http://schemas.microsoft.com/office/powerpoint/2010/main" val="2247911106"/>
              </p:ext>
            </p:extLst>
          </p:nvPr>
        </p:nvGraphicFramePr>
        <p:xfrm>
          <a:off x="1" y="1540938"/>
          <a:ext cx="9144000" cy="324877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87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</a:t>
                      </a:r>
                      <a:r>
                        <a:rPr lang="en-US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anime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(</a:t>
                      </a:r>
                      <a:r>
                        <a:rPr lang="en-US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doesLikeAnime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=== true), we run the following block of code.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if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doesLikeAnime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 {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6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‘You like </a:t>
                      </a:r>
                      <a:r>
                        <a:rPr lang="en-US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anime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!’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6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</a:t>
                      </a:r>
                      <a:r>
                        <a:rPr lang="en-US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live action 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doesLikeLiveAction 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=== true), we run the following block of code.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doesLikeLiveAction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 {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6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‘You like </a:t>
                      </a:r>
                      <a:r>
                        <a:rPr lang="en-US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live action!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’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6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6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visual media."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3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JavaScript Dissection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14" name="Google Shape;2214;p13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13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JavaScript Dissection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2" name="Google Shape;2222;p13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3" name="Google Shape;2223;p13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24" name="Google Shape;2224;p135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135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Re-examine </a:t>
            </a:r>
            <a:r>
              <a:rPr lang="en-US" dirty="0"/>
              <a:t>14-JSDissect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6" name="Google Shape;2226;p135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7" name="Google Shape;2227;p135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135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See if you can better understand how it works—at this point in today’s class.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9" name="Google Shape;2229;p135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Prepare to share once the time is up.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0" name="Google Shape;2230;p13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p13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13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9298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3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Array Logging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8" name="Google Shape;2238;p13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3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Homework #2</a:t>
            </a:r>
            <a:endParaRPr dirty="0"/>
          </a:p>
        </p:txBody>
      </p:sp>
      <p:sp>
        <p:nvSpPr>
          <p:cNvPr id="1072" name="Google Shape;107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2</a:t>
            </a:fld>
            <a:endParaRPr/>
          </a:p>
        </p:txBody>
      </p:sp>
      <p:sp>
        <p:nvSpPr>
          <p:cNvPr id="1075" name="Google Shape;1075;p6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1227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" dirty="0">
                <a:latin typeface="+mj-lt"/>
              </a:rPr>
              <a:t>Use Bootstrap CSS to re-create the portfolio you built in HW1</a:t>
            </a:r>
            <a:endParaRPr sz="1800" dirty="0">
              <a:latin typeface="+mj-lt"/>
            </a:endParaRPr>
          </a:p>
        </p:txBody>
      </p:sp>
      <p:sp>
        <p:nvSpPr>
          <p:cNvPr id="1077" name="Google Shape;1077;p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12175" y="20049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-US" sz="1800" dirty="0"/>
              <a:t>Minimize writing CSS (use Bootstrap classes)</a:t>
            </a:r>
            <a:endParaRPr sz="1800" dirty="0"/>
          </a:p>
        </p:txBody>
      </p:sp>
      <p:pic>
        <p:nvPicPr>
          <p:cNvPr id="1091" name="Google Shape;1091;p6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161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6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077;p60">
            <a:extLst>
              <a:ext uri="{FF2B5EF4-FFF2-40B4-BE49-F238E27FC236}">
                <a16:creationId xmlns:a16="http://schemas.microsoft.com/office/drawing/2014/main" id="{C42CFBB8-9A4A-4693-87B4-2E6077121044}"/>
              </a:ext>
            </a:extLst>
          </p:cNvPr>
          <p:cNvSpPr/>
          <p:nvPr/>
        </p:nvSpPr>
        <p:spPr>
          <a:xfrm>
            <a:off x="1336627" y="2773872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800" dirty="0"/>
              <a:t>D</a:t>
            </a:r>
            <a:r>
              <a:rPr lang="en" sz="1800" dirty="0"/>
              <a:t>eploy on GitHub Pages</a:t>
            </a:r>
            <a:endParaRPr sz="1800" dirty="0"/>
          </a:p>
        </p:txBody>
      </p:sp>
      <p:pic>
        <p:nvPicPr>
          <p:cNvPr id="29" name="Google Shape;1092;p60">
            <a:extLst>
              <a:ext uri="{FF2B5EF4-FFF2-40B4-BE49-F238E27FC236}">
                <a16:creationId xmlns:a16="http://schemas.microsoft.com/office/drawing/2014/main" id="{435C16D9-64D0-42C2-88B3-579162038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7" y="2733819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077;p60">
            <a:extLst>
              <a:ext uri="{FF2B5EF4-FFF2-40B4-BE49-F238E27FC236}">
                <a16:creationId xmlns:a16="http://schemas.microsoft.com/office/drawing/2014/main" id="{092C6AAE-1BA6-47A7-8239-2623857F12DD}"/>
              </a:ext>
            </a:extLst>
          </p:cNvPr>
          <p:cNvSpPr/>
          <p:nvPr/>
        </p:nvSpPr>
        <p:spPr>
          <a:xfrm>
            <a:off x="1348000" y="359046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800" dirty="0"/>
              <a:t>Include a well-written README</a:t>
            </a:r>
            <a:endParaRPr sz="1800" dirty="0"/>
          </a:p>
        </p:txBody>
      </p:sp>
      <p:pic>
        <p:nvPicPr>
          <p:cNvPr id="13" name="Google Shape;1092;p60">
            <a:extLst>
              <a:ext uri="{FF2B5EF4-FFF2-40B4-BE49-F238E27FC236}">
                <a16:creationId xmlns:a16="http://schemas.microsoft.com/office/drawing/2014/main" id="{586DE5F2-7A78-4BE3-AAD9-A35CB85547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41140" y="3550412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077;p60">
            <a:extLst>
              <a:ext uri="{FF2B5EF4-FFF2-40B4-BE49-F238E27FC236}">
                <a16:creationId xmlns:a16="http://schemas.microsoft.com/office/drawing/2014/main" id="{C195DD66-E955-4B2F-8407-EBDEAB1D5C58}"/>
              </a:ext>
            </a:extLst>
          </p:cNvPr>
          <p:cNvSpPr/>
          <p:nvPr/>
        </p:nvSpPr>
        <p:spPr>
          <a:xfrm>
            <a:off x="1353299" y="4271631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800" dirty="0"/>
              <a:t>Due </a:t>
            </a:r>
            <a:r>
              <a:rPr lang="en-US" sz="1800" b="1" dirty="0"/>
              <a:t>this Thursday </a:t>
            </a:r>
            <a:r>
              <a:rPr lang="en-US" sz="1800" dirty="0"/>
              <a:t>at 11:59PM</a:t>
            </a:r>
            <a:endParaRPr sz="1800" dirty="0"/>
          </a:p>
        </p:txBody>
      </p:sp>
      <p:pic>
        <p:nvPicPr>
          <p:cNvPr id="15" name="Google Shape;1092;p60">
            <a:extLst>
              <a:ext uri="{FF2B5EF4-FFF2-40B4-BE49-F238E27FC236}">
                <a16:creationId xmlns:a16="http://schemas.microsoft.com/office/drawing/2014/main" id="{CAED0F19-AB95-4E1F-A898-700A56162E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46439" y="423157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02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Array Logging (</a:t>
            </a:r>
            <a:r>
              <a:rPr lang="en-US" dirty="0"/>
              <a:t>15-CoolPeopleArray)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6" name="Google Shape;2246;p13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7" name="Google Shape;2247;p13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48" name="Google Shape;2248;p137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37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Follow the instructions provided in the file to </a:t>
            </a:r>
            <a:r>
              <a:rPr lang="en" sz="2000" i="1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2000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each of the names in the </a:t>
            </a:r>
            <a:r>
              <a:rPr lang="en" sz="20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coolPeople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 variable.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0" name="Google Shape;2250;p13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137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You should be repeating the same line 6 times.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4" name="Google Shape;2254;p13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3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82D7C4-F86F-4205-B573-19E24FFC8650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3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Array Setting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62" name="Google Shape;2262;p13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13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Array Setting (</a:t>
            </a:r>
            <a:r>
              <a:rPr lang="en-US" dirty="0"/>
              <a:t>16-ArraySetting)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1" name="Google Shape;2271;p13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72" name="Google Shape;2272;p139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139"/>
          <p:cNvSpPr txBox="1">
            <a:spLocks noGrp="1"/>
          </p:cNvSpPr>
          <p:nvPr>
            <p:ph type="subTitle" idx="1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Follow the instructions in </a:t>
            </a:r>
            <a:r>
              <a:rPr lang="en-US" sz="2000" dirty="0"/>
              <a:t>16-ArraySetting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to convert each item in the array to lowercase.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139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139"/>
          <p:cNvSpPr/>
          <p:nvPr/>
        </p:nvSpPr>
        <p:spPr>
          <a:xfrm>
            <a:off x="1352550" y="23195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39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Make sure to only add in lines of code where instructed.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7" name="Google Shape;2277;p139"/>
          <p:cNvSpPr txBox="1">
            <a:spLocks noGrp="1"/>
          </p:cNvSpPr>
          <p:nvPr>
            <p:ph type="subTitle" idx="3"/>
          </p:nvPr>
        </p:nvSpPr>
        <p:spPr>
          <a:xfrm>
            <a:off x="0" y="23219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You will need to use the method </a:t>
            </a:r>
            <a:r>
              <a:rPr lang="en" sz="20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.toLowerCase()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. Research if you don’t remember how to use it.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8" name="Google Shape;2278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17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Google Shape;2280;p139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327939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Zoo Pen</a:t>
            </a:r>
            <a:endParaRPr/>
          </a:p>
        </p:txBody>
      </p:sp>
      <p:sp>
        <p:nvSpPr>
          <p:cNvPr id="2289" name="Google Shape;2289;p1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291" name="Google Shape;2291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Array Name: </a:t>
            </a:r>
            <a:r>
              <a:rPr lang="en"/>
              <a:t> zooAnimals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Coded in JavaScript using an Array</a:t>
            </a:r>
            <a:endParaRPr/>
          </a:p>
        </p:txBody>
      </p:sp>
      <p:graphicFrame>
        <p:nvGraphicFramePr>
          <p:cNvPr id="2292" name="Google Shape;2292;p140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93" name="Google Shape;2293;p140"/>
          <p:cNvGraphicFramePr/>
          <p:nvPr>
            <p:extLst>
              <p:ext uri="{D42A27DB-BD31-4B8C-83A1-F6EECF244321}">
                <p14:modId xmlns:p14="http://schemas.microsoft.com/office/powerpoint/2010/main" val="3679171765"/>
              </p:ext>
            </p:extLst>
          </p:nvPr>
        </p:nvGraphicFramePr>
        <p:xfrm>
          <a:off x="419525" y="3390313"/>
          <a:ext cx="8404925" cy="1066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Zoo Pen</a:t>
            </a:r>
            <a:endParaRPr/>
          </a:p>
        </p:txBody>
      </p:sp>
      <p:sp>
        <p:nvSpPr>
          <p:cNvPr id="2299" name="Google Shape;2299;p1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300" name="Google Shape;2300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22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Array Name: </a:t>
            </a:r>
            <a:r>
              <a:rPr lang="en"/>
              <a:t> zooAnimals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</p:txBody>
      </p:sp>
      <p:graphicFrame>
        <p:nvGraphicFramePr>
          <p:cNvPr id="2302" name="Google Shape;2302;p141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03" name="Google Shape;2303;p141"/>
          <p:cNvGraphicFramePr/>
          <p:nvPr>
            <p:extLst>
              <p:ext uri="{D42A27DB-BD31-4B8C-83A1-F6EECF244321}">
                <p14:modId xmlns:p14="http://schemas.microsoft.com/office/powerpoint/2010/main" val="505450478"/>
              </p:ext>
            </p:extLst>
          </p:nvPr>
        </p:nvGraphicFramePr>
        <p:xfrm>
          <a:off x="455150" y="2852438"/>
          <a:ext cx="5108600" cy="1808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04" name="Google Shape;2304;p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5225" y="2571750"/>
            <a:ext cx="2114164" cy="2206984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p141"/>
          <p:cNvSpPr/>
          <p:nvPr/>
        </p:nvSpPr>
        <p:spPr>
          <a:xfrm>
            <a:off x="5408875" y="3803500"/>
            <a:ext cx="639000" cy="3195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4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312" name="Google Shape;231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902" y="535775"/>
            <a:ext cx="1192200" cy="167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142"/>
          <p:cNvSpPr txBox="1">
            <a:spLocks noGrp="1"/>
          </p:cNvSpPr>
          <p:nvPr>
            <p:ph type="title"/>
          </p:nvPr>
        </p:nvSpPr>
        <p:spPr>
          <a:xfrm>
            <a:off x="274350" y="22663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What’s wrong here?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2314" name="Google Shape;2314;p142"/>
          <p:cNvGraphicFramePr/>
          <p:nvPr/>
        </p:nvGraphicFramePr>
        <p:xfrm>
          <a:off x="836150" y="3004838"/>
          <a:ext cx="5108600" cy="1808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15" name="Google Shape;2315;p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6225" y="2735250"/>
            <a:ext cx="2114164" cy="2130948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p142"/>
          <p:cNvSpPr/>
          <p:nvPr/>
        </p:nvSpPr>
        <p:spPr>
          <a:xfrm>
            <a:off x="5789875" y="3955900"/>
            <a:ext cx="639000" cy="3195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Repeat Yourself (DRY)</a:t>
            </a:r>
            <a:endParaRPr/>
          </a:p>
        </p:txBody>
      </p:sp>
      <p:sp>
        <p:nvSpPr>
          <p:cNvPr id="2322" name="Google Shape;2322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23" name="Google Shape;2323;p1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highlight>
                  <a:srgbClr val="FFFF00"/>
                </a:highlight>
              </a:rPr>
              <a:t>Repeated Code!</a:t>
            </a:r>
            <a:r>
              <a:rPr lang="en" dirty="0">
                <a:highlight>
                  <a:srgbClr val="FFFF00"/>
                </a:highlight>
              </a:rPr>
              <a:t> </a:t>
            </a:r>
            <a:r>
              <a:rPr lang="en" dirty="0"/>
              <a:t>Let’s be more efficient.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2324" name="Google Shape;2324;p143"/>
          <p:cNvGraphicFramePr/>
          <p:nvPr>
            <p:extLst>
              <p:ext uri="{D42A27DB-BD31-4B8C-83A1-F6EECF244321}">
                <p14:modId xmlns:p14="http://schemas.microsoft.com/office/powerpoint/2010/main" val="919141942"/>
              </p:ext>
            </p:extLst>
          </p:nvPr>
        </p:nvGraphicFramePr>
        <p:xfrm>
          <a:off x="836150" y="1785638"/>
          <a:ext cx="5108600" cy="1808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25" name="Google Shape;2325;p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6225" y="1835250"/>
            <a:ext cx="2114164" cy="1885960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143"/>
          <p:cNvSpPr/>
          <p:nvPr/>
        </p:nvSpPr>
        <p:spPr>
          <a:xfrm>
            <a:off x="5789875" y="2736700"/>
            <a:ext cx="639000" cy="3195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4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For Loop Dissection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1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14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For Loop Dissection (</a:t>
            </a:r>
            <a:r>
              <a:rPr lang="en-US" dirty="0"/>
              <a:t>17-MyFirstLoop)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0" name="Google Shape;2340;p14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1" name="Google Shape;2341;p14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42" name="Google Shape;2342;p145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145"/>
          <p:cNvSpPr txBox="1">
            <a:spLocks noGrp="1"/>
          </p:cNvSpPr>
          <p:nvPr>
            <p:ph type="subTitle" idx="1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With a partner, spend a few moments trying to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analyze and debug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the code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4" name="Google Shape;2344;p145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145"/>
          <p:cNvSpPr/>
          <p:nvPr/>
        </p:nvSpPr>
        <p:spPr>
          <a:xfrm>
            <a:off x="1352550" y="23957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145"/>
          <p:cNvSpPr txBox="1">
            <a:spLocks noGrp="1"/>
          </p:cNvSpPr>
          <p:nvPr>
            <p:ph type="subTitle" idx="2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Try to explain to one another what is happening in each line of code.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7" name="Google Shape;2347;p145"/>
          <p:cNvSpPr txBox="1">
            <a:spLocks noGrp="1"/>
          </p:cNvSpPr>
          <p:nvPr>
            <p:ph type="subTitle" idx="3"/>
          </p:nvPr>
        </p:nvSpPr>
        <p:spPr>
          <a:xfrm>
            <a:off x="0" y="23981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Feel free to do research if you are stumped. As a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hint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, look into the phrase “for loop”.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8" name="Google Shape;2348;p14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Google Shape;2349;p14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93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145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404139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Google Shape;2351;p145"/>
          <p:cNvSpPr/>
          <p:nvPr/>
        </p:nvSpPr>
        <p:spPr>
          <a:xfrm>
            <a:off x="1352475" y="3103854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145"/>
          <p:cNvSpPr txBox="1">
            <a:spLocks noGrp="1"/>
          </p:cNvSpPr>
          <p:nvPr>
            <p:ph type="subTitle" idx="4"/>
          </p:nvPr>
        </p:nvSpPr>
        <p:spPr>
          <a:xfrm>
            <a:off x="-12300" y="31062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Be prepared to share when time is up.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3" name="Google Shape;2353;p14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693" y="30998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59" name="Google Shape;2359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60" name="Google Shape;2360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For loops are </a:t>
            </a:r>
            <a:r>
              <a:rPr lang="en" b="1" dirty="0"/>
              <a:t>critical</a:t>
            </a:r>
            <a:r>
              <a:rPr lang="en" dirty="0"/>
              <a:t> in programming. </a:t>
            </a:r>
            <a:br>
              <a:rPr lang="en" dirty="0"/>
            </a:br>
            <a:r>
              <a:rPr lang="en" dirty="0"/>
              <a:t>We use loops to run </a:t>
            </a:r>
            <a:r>
              <a:rPr lang="en" b="1" dirty="0"/>
              <a:t>repeated blocks of code</a:t>
            </a:r>
            <a:r>
              <a:rPr lang="en" dirty="0"/>
              <a:t> over a set period.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Each for loop is composed of a: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362" name="Google Shape;2362;p146"/>
          <p:cNvSpPr/>
          <p:nvPr/>
        </p:nvSpPr>
        <p:spPr>
          <a:xfrm>
            <a:off x="4375675" y="1499700"/>
            <a:ext cx="4333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146"/>
          <p:cNvSpPr txBox="1">
            <a:spLocks noGrp="1"/>
          </p:cNvSpPr>
          <p:nvPr>
            <p:ph type="subTitle" idx="1"/>
          </p:nvPr>
        </p:nvSpPr>
        <p:spPr>
          <a:xfrm>
            <a:off x="3330649" y="1513388"/>
            <a:ext cx="5837951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Variable declaration or counter</a:t>
            </a:r>
            <a:endParaRPr dirty="0">
              <a:latin typeface="+mn-lt"/>
            </a:endParaRPr>
          </a:p>
        </p:txBody>
      </p:sp>
      <p:pic>
        <p:nvPicPr>
          <p:cNvPr id="2364" name="Google Shape;2364;p146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3760418" y="1509650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65" name="Google Shape;2365;p146"/>
          <p:cNvSpPr/>
          <p:nvPr/>
        </p:nvSpPr>
        <p:spPr>
          <a:xfrm>
            <a:off x="4363375" y="2004125"/>
            <a:ext cx="43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146"/>
          <p:cNvSpPr txBox="1">
            <a:spLocks noGrp="1"/>
          </p:cNvSpPr>
          <p:nvPr>
            <p:ph type="subTitle" idx="2"/>
          </p:nvPr>
        </p:nvSpPr>
        <p:spPr>
          <a:xfrm>
            <a:off x="3318349" y="2017825"/>
            <a:ext cx="5837951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Loop condition</a:t>
            </a:r>
            <a:endParaRPr sz="1800" dirty="0">
              <a:latin typeface="+mn-lt"/>
            </a:endParaRPr>
          </a:p>
        </p:txBody>
      </p:sp>
      <p:pic>
        <p:nvPicPr>
          <p:cNvPr id="2367" name="Google Shape;2367;p146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3748118" y="20140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68" name="Google Shape;2368;p146"/>
          <p:cNvSpPr/>
          <p:nvPr/>
        </p:nvSpPr>
        <p:spPr>
          <a:xfrm>
            <a:off x="4375675" y="2531838"/>
            <a:ext cx="43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146"/>
          <p:cNvSpPr txBox="1">
            <a:spLocks noGrp="1"/>
          </p:cNvSpPr>
          <p:nvPr>
            <p:ph type="subTitle" idx="3"/>
          </p:nvPr>
        </p:nvSpPr>
        <p:spPr>
          <a:xfrm>
            <a:off x="3330649" y="2545538"/>
            <a:ext cx="5837951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n-lt"/>
              </a:rPr>
              <a:t>Update</a:t>
            </a:r>
            <a:r>
              <a:rPr lang="en" sz="1800" dirty="0">
                <a:latin typeface="+mn-lt"/>
              </a:rPr>
              <a:t> (</a:t>
            </a:r>
            <a:r>
              <a:rPr lang="en-US" sz="1800" dirty="0">
                <a:latin typeface="+mn-lt"/>
              </a:rPr>
              <a:t>usually </a:t>
            </a:r>
            <a:r>
              <a:rPr lang="en" sz="1800" dirty="0">
                <a:latin typeface="+mn-lt"/>
              </a:rPr>
              <a:t>addition)</a:t>
            </a:r>
            <a:endParaRPr sz="1800" dirty="0">
              <a:latin typeface="+mn-lt"/>
            </a:endParaRPr>
          </a:p>
        </p:txBody>
      </p:sp>
      <p:pic>
        <p:nvPicPr>
          <p:cNvPr id="2370" name="Google Shape;2370;p146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3760418" y="25418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947F55-B8FF-468C-8899-E9B1949BC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76" y="3035316"/>
            <a:ext cx="8861648" cy="20385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2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2058" name="Google Shape;2058;p1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1C3535-62D0-4A67-AF55-B6BB5A7ED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6" y="755267"/>
            <a:ext cx="8861648" cy="2038516"/>
          </a:xfrm>
          <a:prstGeom prst="rect">
            <a:avLst/>
          </a:prstGeom>
        </p:spPr>
      </p:pic>
      <p:sp>
        <p:nvSpPr>
          <p:cNvPr id="2377" name="Google Shape;2377;p147"/>
          <p:cNvSpPr/>
          <p:nvPr/>
        </p:nvSpPr>
        <p:spPr>
          <a:xfrm>
            <a:off x="997937" y="2191488"/>
            <a:ext cx="504900" cy="2377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147"/>
          <p:cNvSpPr/>
          <p:nvPr/>
        </p:nvSpPr>
        <p:spPr>
          <a:xfrm>
            <a:off x="2961005" y="2191488"/>
            <a:ext cx="504900" cy="2356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147"/>
          <p:cNvSpPr/>
          <p:nvPr/>
        </p:nvSpPr>
        <p:spPr>
          <a:xfrm rot="-2043">
            <a:off x="4934843" y="2212339"/>
            <a:ext cx="504900" cy="2356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147"/>
          <p:cNvSpPr/>
          <p:nvPr/>
        </p:nvSpPr>
        <p:spPr>
          <a:xfrm>
            <a:off x="732251" y="1949703"/>
            <a:ext cx="1176061" cy="26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147"/>
          <p:cNvSpPr/>
          <p:nvPr/>
        </p:nvSpPr>
        <p:spPr>
          <a:xfrm>
            <a:off x="1980769" y="1941778"/>
            <a:ext cx="2467985" cy="26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147"/>
          <p:cNvSpPr txBox="1"/>
          <p:nvPr/>
        </p:nvSpPr>
        <p:spPr>
          <a:xfrm>
            <a:off x="225416" y="4448005"/>
            <a:ext cx="2518639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Variable declaration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3" name="Google Shape;2383;p147"/>
          <p:cNvSpPr txBox="1"/>
          <p:nvPr/>
        </p:nvSpPr>
        <p:spPr>
          <a:xfrm>
            <a:off x="2642477" y="4387346"/>
            <a:ext cx="18603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Condition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4" name="Google Shape;2384;p147"/>
          <p:cNvSpPr txBox="1"/>
          <p:nvPr/>
        </p:nvSpPr>
        <p:spPr>
          <a:xfrm>
            <a:off x="4695526" y="4406005"/>
            <a:ext cx="15909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Update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5" name="Google Shape;2385;p147"/>
          <p:cNvSpPr/>
          <p:nvPr/>
        </p:nvSpPr>
        <p:spPr>
          <a:xfrm>
            <a:off x="4540843" y="1937528"/>
            <a:ext cx="1068802" cy="26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87" name="Google Shape;2387;p1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97" name="Google Shape;2397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between the { } gets repeated </a:t>
            </a:r>
            <a:r>
              <a:rPr lang="en-US" dirty="0"/>
              <a:t>as long as </a:t>
            </a:r>
            <a:r>
              <a:rPr lang="en" dirty="0"/>
              <a:t>the condition </a:t>
            </a:r>
            <a:r>
              <a:rPr lang="en-US" dirty="0"/>
              <a:t>is true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(in this case, as long as  i &lt; 4).</a:t>
            </a:r>
            <a:endParaRPr dirty="0"/>
          </a:p>
        </p:txBody>
      </p:sp>
      <p:sp>
        <p:nvSpPr>
          <p:cNvPr id="2398" name="Google Shape;2398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5EECD-3043-490B-A929-2DA84F5C9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6" y="1959454"/>
            <a:ext cx="8861648" cy="2038516"/>
          </a:xfrm>
          <a:prstGeom prst="rect">
            <a:avLst/>
          </a:prstGeom>
        </p:spPr>
      </p:pic>
      <p:sp>
        <p:nvSpPr>
          <p:cNvPr id="9" name="Google Shape;2381;p147">
            <a:extLst>
              <a:ext uri="{FF2B5EF4-FFF2-40B4-BE49-F238E27FC236}">
                <a16:creationId xmlns:a16="http://schemas.microsoft.com/office/drawing/2014/main" id="{EDECAB8F-0510-4BA3-894B-3F33C8C897A3}"/>
              </a:ext>
            </a:extLst>
          </p:cNvPr>
          <p:cNvSpPr/>
          <p:nvPr/>
        </p:nvSpPr>
        <p:spPr>
          <a:xfrm>
            <a:off x="330873" y="3440599"/>
            <a:ext cx="4503520" cy="26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p149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7295" y="1369824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p149"/>
          <p:cNvSpPr/>
          <p:nvPr/>
        </p:nvSpPr>
        <p:spPr>
          <a:xfrm>
            <a:off x="1277300" y="3181350"/>
            <a:ext cx="2187300" cy="1257300"/>
          </a:xfrm>
          <a:prstGeom prst="rect">
            <a:avLst/>
          </a:prstGeom>
          <a:noFill/>
          <a:ln w="635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For-Loop</a:t>
            </a:r>
            <a:endParaRPr/>
          </a:p>
        </p:txBody>
      </p:sp>
      <p:sp>
        <p:nvSpPr>
          <p:cNvPr id="2407" name="Google Shape;2407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the code “loops” through and prints each element in the array.</a:t>
            </a:r>
            <a:endParaRPr/>
          </a:p>
        </p:txBody>
      </p:sp>
      <p:sp>
        <p:nvSpPr>
          <p:cNvPr id="2408" name="Google Shape;2408;p1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That Loop</a:t>
            </a:r>
            <a:endParaRPr/>
          </a:p>
        </p:txBody>
      </p:sp>
      <p:sp>
        <p:nvSpPr>
          <p:cNvPr id="2416" name="Google Shape;2416;p150"/>
          <p:cNvSpPr txBox="1">
            <a:spLocks noGrp="1"/>
          </p:cNvSpPr>
          <p:nvPr>
            <p:ph type="subTitle" idx="1"/>
          </p:nvPr>
        </p:nvSpPr>
        <p:spPr>
          <a:xfrm>
            <a:off x="0" y="2556900"/>
            <a:ext cx="9144000" cy="364800"/>
          </a:xfrm>
          <a:prstGeom prst="rect">
            <a:avLst/>
          </a:prstGeom>
        </p:spPr>
        <p:txBody>
          <a:bodyPr spcFirstLastPara="1" wrap="square" lIns="19202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i = 0 … </a:t>
            </a:r>
            <a:r>
              <a:rPr lang="en" dirty="0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 dirty="0"/>
              <a:t>(‘I love Carrots’)</a:t>
            </a:r>
            <a:endParaRPr dirty="0"/>
          </a:p>
        </p:txBody>
      </p:sp>
      <p:sp>
        <p:nvSpPr>
          <p:cNvPr id="2417" name="Google Shape;2417;p1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graphicFrame>
        <p:nvGraphicFramePr>
          <p:cNvPr id="2418" name="Google Shape;2418;p150"/>
          <p:cNvGraphicFramePr/>
          <p:nvPr/>
        </p:nvGraphicFramePr>
        <p:xfrm>
          <a:off x="1330150" y="3567825"/>
          <a:ext cx="6483700" cy="17091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19" name="Google Shape;2419;p150"/>
          <p:cNvSpPr/>
          <p:nvPr/>
        </p:nvSpPr>
        <p:spPr>
          <a:xfrm>
            <a:off x="1849500" y="2963675"/>
            <a:ext cx="713100" cy="66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72F5D6-0492-46C7-9EBD-D621448C5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" y="540167"/>
            <a:ext cx="8861648" cy="203851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51"/>
          <p:cNvSpPr txBox="1">
            <a:spLocks noGrp="1"/>
          </p:cNvSpPr>
          <p:nvPr>
            <p:ph type="subTitle" idx="1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spcFirstLastPara="1" wrap="square" lIns="36576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i = 1 … </a:t>
            </a:r>
            <a:r>
              <a:rPr lang="en" dirty="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 dirty="0"/>
              <a:t>(‘I love Peas’)</a:t>
            </a:r>
            <a:endParaRPr dirty="0"/>
          </a:p>
        </p:txBody>
      </p:sp>
      <p:graphicFrame>
        <p:nvGraphicFramePr>
          <p:cNvPr id="2427" name="Google Shape;2427;p151"/>
          <p:cNvGraphicFramePr/>
          <p:nvPr/>
        </p:nvGraphicFramePr>
        <p:xfrm>
          <a:off x="1330150" y="3567825"/>
          <a:ext cx="6483700" cy="17091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28" name="Google Shape;2428;p151"/>
          <p:cNvSpPr/>
          <p:nvPr/>
        </p:nvSpPr>
        <p:spPr>
          <a:xfrm>
            <a:off x="3449700" y="2963675"/>
            <a:ext cx="713100" cy="66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1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5EF260-C4CD-4461-94AD-505A84E97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0" y="533234"/>
            <a:ext cx="8861648" cy="203851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1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1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439" name="Google Shape;2439;p152"/>
          <p:cNvSpPr txBox="1">
            <a:spLocks noGrp="1"/>
          </p:cNvSpPr>
          <p:nvPr>
            <p:ph type="subTitle" idx="1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spcFirstLastPara="1" wrap="square" lIns="14630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i = 2 … </a:t>
            </a:r>
            <a:r>
              <a:rPr lang="en" dirty="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 dirty="0"/>
              <a:t>(‘I love Lettuce’)</a:t>
            </a:r>
            <a:endParaRPr dirty="0"/>
          </a:p>
        </p:txBody>
      </p:sp>
      <p:graphicFrame>
        <p:nvGraphicFramePr>
          <p:cNvPr id="2440" name="Google Shape;2440;p152"/>
          <p:cNvGraphicFramePr/>
          <p:nvPr/>
        </p:nvGraphicFramePr>
        <p:xfrm>
          <a:off x="1330150" y="3567825"/>
          <a:ext cx="6483700" cy="17091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41" name="Google Shape;2441;p152"/>
          <p:cNvSpPr/>
          <p:nvPr/>
        </p:nvSpPr>
        <p:spPr>
          <a:xfrm>
            <a:off x="5049900" y="2963675"/>
            <a:ext cx="713100" cy="66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840B4D-7EEE-4BC4-A384-FDD13B21B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7" y="542259"/>
            <a:ext cx="8861648" cy="20385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1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450" name="Google Shape;2450;p153"/>
          <p:cNvSpPr txBox="1">
            <a:spLocks noGrp="1"/>
          </p:cNvSpPr>
          <p:nvPr>
            <p:ph type="subTitle" idx="1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spcFirstLastPara="1" wrap="square" lIns="32004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i = 3 … </a:t>
            </a:r>
            <a:r>
              <a:rPr lang="en" dirty="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 dirty="0"/>
              <a:t>(‘I love Tomatoes’)</a:t>
            </a:r>
            <a:endParaRPr dirty="0"/>
          </a:p>
        </p:txBody>
      </p:sp>
      <p:graphicFrame>
        <p:nvGraphicFramePr>
          <p:cNvPr id="2451" name="Google Shape;2451;p153"/>
          <p:cNvGraphicFramePr/>
          <p:nvPr/>
        </p:nvGraphicFramePr>
        <p:xfrm>
          <a:off x="1330150" y="3567825"/>
          <a:ext cx="6483700" cy="17091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52" name="Google Shape;2452;p153"/>
          <p:cNvSpPr/>
          <p:nvPr/>
        </p:nvSpPr>
        <p:spPr>
          <a:xfrm>
            <a:off x="6726300" y="2963675"/>
            <a:ext cx="713100" cy="66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712A8-3A8B-4BA5-98A9-D66CFF0AF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034"/>
            <a:ext cx="8861648" cy="203851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E5302-4D45-44FA-8D8F-E86202FA5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Shorthand (Syntactic Sugar) for incrementing and decrementing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66F9796-6CB3-40CA-BDD0-BABEA6A4230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2B489-B573-4848-AC28-B4945F5E75A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2000" dirty="0"/>
              <a:t>We increment and decrement values by 1 all the time</a:t>
            </a:r>
          </a:p>
          <a:p>
            <a:endParaRPr lang="en-US" sz="2000" dirty="0"/>
          </a:p>
          <a:p>
            <a:r>
              <a:rPr lang="en-US" sz="2000" dirty="0"/>
              <a:t>We’re lazy so we made shorthand operators for this</a:t>
            </a:r>
          </a:p>
          <a:p>
            <a:endParaRPr lang="en-US" sz="2000" dirty="0"/>
          </a:p>
          <a:p>
            <a:r>
              <a:rPr lang="en-US" sz="2000" dirty="0"/>
              <a:t>Post-increment operator: </a:t>
            </a:r>
            <a:r>
              <a:rPr lang="en-US" sz="2000" dirty="0" err="1"/>
              <a:t>i</a:t>
            </a:r>
            <a:r>
              <a:rPr lang="en-US" sz="2000" dirty="0"/>
              <a:t>++ (translates to </a:t>
            </a:r>
            <a:r>
              <a:rPr lang="en-US" sz="2000" dirty="0" err="1"/>
              <a:t>i</a:t>
            </a:r>
            <a:r>
              <a:rPr lang="en-US" sz="2000" dirty="0"/>
              <a:t> = </a:t>
            </a:r>
            <a:r>
              <a:rPr lang="en-US" sz="2000" dirty="0" err="1"/>
              <a:t>i</a:t>
            </a:r>
            <a:r>
              <a:rPr lang="en-US" sz="2000" dirty="0"/>
              <a:t> + 1)</a:t>
            </a:r>
          </a:p>
          <a:p>
            <a:endParaRPr lang="en-US" sz="2000" dirty="0"/>
          </a:p>
          <a:p>
            <a:r>
              <a:rPr lang="en-US" sz="2000" dirty="0"/>
              <a:t>Post-decrement operator: </a:t>
            </a:r>
            <a:r>
              <a:rPr lang="en-US" sz="2000" dirty="0" err="1"/>
              <a:t>i</a:t>
            </a:r>
            <a:r>
              <a:rPr lang="en-US" sz="2000" dirty="0"/>
              <a:t>-- (translates to </a:t>
            </a:r>
            <a:r>
              <a:rPr lang="en-US" sz="2000" dirty="0" err="1"/>
              <a:t>i</a:t>
            </a:r>
            <a:r>
              <a:rPr lang="en-US" sz="2000" dirty="0"/>
              <a:t> = </a:t>
            </a:r>
            <a:r>
              <a:rPr lang="en-US" sz="2000" dirty="0" err="1"/>
              <a:t>i</a:t>
            </a:r>
            <a:r>
              <a:rPr lang="en-US" sz="2000" dirty="0"/>
              <a:t> -1)</a:t>
            </a:r>
          </a:p>
          <a:p>
            <a:endParaRPr lang="en-US" sz="2000" dirty="0"/>
          </a:p>
          <a:p>
            <a:r>
              <a:rPr lang="en-US" sz="2000" dirty="0"/>
              <a:t>Most operators also have combined assignment</a:t>
            </a:r>
          </a:p>
          <a:p>
            <a:pPr marL="596900" lvl="1" indent="0">
              <a:buNone/>
            </a:pPr>
            <a:r>
              <a:rPr lang="en-US" sz="2000" dirty="0" err="1"/>
              <a:t>i</a:t>
            </a:r>
            <a:r>
              <a:rPr lang="en-US" sz="2000" dirty="0"/>
              <a:t> += 1;     </a:t>
            </a:r>
            <a:r>
              <a:rPr lang="en-US" sz="2000" dirty="0" err="1"/>
              <a:t>i</a:t>
            </a:r>
            <a:r>
              <a:rPr lang="en-US" sz="2000" dirty="0"/>
              <a:t> -= 1;     </a:t>
            </a:r>
            <a:r>
              <a:rPr lang="en-US" sz="2000" dirty="0" err="1"/>
              <a:t>i</a:t>
            </a:r>
            <a:r>
              <a:rPr lang="en-US" sz="2000" dirty="0"/>
              <a:t> *= 3;      </a:t>
            </a:r>
            <a:r>
              <a:rPr lang="en-US" sz="2000" dirty="0" err="1"/>
              <a:t>i</a:t>
            </a:r>
            <a:r>
              <a:rPr lang="en-US" sz="2000" dirty="0"/>
              <a:t> /= 6;</a:t>
            </a:r>
          </a:p>
        </p:txBody>
      </p:sp>
    </p:spTree>
    <p:extLst>
      <p:ext uri="{BB962C8B-B14F-4D97-AF65-F5344CB8AC3E}">
        <p14:creationId xmlns:p14="http://schemas.microsoft.com/office/powerpoint/2010/main" val="150648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15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For Loop Zoo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1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15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1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For Loop Zoo (</a:t>
            </a:r>
            <a:r>
              <a:rPr lang="en-US" dirty="0"/>
              <a:t>18-ZooLoop)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6" name="Google Shape;2466;p15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7" name="Google Shape;2467;p15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graphicFrame>
        <p:nvGraphicFramePr>
          <p:cNvPr id="2468" name="Google Shape;2468;p155"/>
          <p:cNvGraphicFramePr/>
          <p:nvPr>
            <p:extLst>
              <p:ext uri="{D42A27DB-BD31-4B8C-83A1-F6EECF244321}">
                <p14:modId xmlns:p14="http://schemas.microsoft.com/office/powerpoint/2010/main" val="3861276248"/>
              </p:ext>
            </p:extLst>
          </p:nvPr>
        </p:nvGraphicFramePr>
        <p:xfrm>
          <a:off x="1352550" y="2723313"/>
          <a:ext cx="5108600" cy="1808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69" name="Google Shape;2469;p155"/>
          <p:cNvSpPr/>
          <p:nvPr/>
        </p:nvSpPr>
        <p:spPr>
          <a:xfrm>
            <a:off x="1352550" y="856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0" name="Google Shape;2470;p155"/>
          <p:cNvGrpSpPr/>
          <p:nvPr/>
        </p:nvGrpSpPr>
        <p:grpSpPr>
          <a:xfrm>
            <a:off x="457200" y="856825"/>
            <a:ext cx="776900" cy="486300"/>
            <a:chOff x="457200" y="1466425"/>
            <a:chExt cx="776900" cy="486300"/>
          </a:xfrm>
        </p:grpSpPr>
        <p:sp>
          <p:nvSpPr>
            <p:cNvPr id="2471" name="Google Shape;2471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2" name="Google Shape;2472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3" name="Google Shape;2473;p155"/>
          <p:cNvSpPr txBox="1">
            <a:spLocks noGrp="1"/>
          </p:cNvSpPr>
          <p:nvPr>
            <p:ph type="subTitle" idx="1"/>
          </p:nvPr>
        </p:nvSpPr>
        <p:spPr>
          <a:xfrm>
            <a:off x="-12150" y="89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Spend a few moments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refactoring</a:t>
            </a: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code below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use</a:t>
            </a: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for loop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4" name="Google Shape;2474;p155"/>
          <p:cNvSpPr/>
          <p:nvPr/>
        </p:nvSpPr>
        <p:spPr>
          <a:xfrm>
            <a:off x="1352550" y="1447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5" name="Google Shape;2475;p155"/>
          <p:cNvGrpSpPr/>
          <p:nvPr/>
        </p:nvGrpSpPr>
        <p:grpSpPr>
          <a:xfrm>
            <a:off x="457200" y="1447900"/>
            <a:ext cx="776900" cy="486300"/>
            <a:chOff x="457200" y="1466425"/>
            <a:chExt cx="776900" cy="486300"/>
          </a:xfrm>
        </p:grpSpPr>
        <p:sp>
          <p:nvSpPr>
            <p:cNvPr id="2476" name="Google Shape;2476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7" name="Google Shape;2477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8" name="Google Shape;2478;p155"/>
          <p:cNvSpPr/>
          <p:nvPr/>
        </p:nvSpPr>
        <p:spPr>
          <a:xfrm>
            <a:off x="1352550" y="2038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155"/>
          <p:cNvGrpSpPr/>
          <p:nvPr/>
        </p:nvGrpSpPr>
        <p:grpSpPr>
          <a:xfrm>
            <a:off x="457200" y="2038975"/>
            <a:ext cx="776900" cy="486300"/>
            <a:chOff x="457200" y="1466425"/>
            <a:chExt cx="776900" cy="486300"/>
          </a:xfrm>
        </p:grpSpPr>
        <p:sp>
          <p:nvSpPr>
            <p:cNvPr id="2480" name="Google Shape;2480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81" name="Google Shape;2481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2" name="Google Shape;2482;p155"/>
          <p:cNvSpPr txBox="1">
            <a:spLocks noGrp="1"/>
          </p:cNvSpPr>
          <p:nvPr>
            <p:ph type="subTitle" idx="2"/>
          </p:nvPr>
        </p:nvSpPr>
        <p:spPr>
          <a:xfrm>
            <a:off x="-12075" y="1467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need help, use the code from the previous example as a guide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3" name="Google Shape;2483;p155"/>
          <p:cNvSpPr txBox="1">
            <a:spLocks noGrp="1"/>
          </p:cNvSpPr>
          <p:nvPr>
            <p:ph type="subTitle" idx="3"/>
          </p:nvPr>
        </p:nvSpPr>
        <p:spPr>
          <a:xfrm>
            <a:off x="-12075" y="2058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try to explain to the person next to you how your code works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065" name="Google Shape;2065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we’ll cover:</a:t>
            </a:r>
            <a:endParaRPr/>
          </a:p>
        </p:txBody>
      </p:sp>
      <p:sp>
        <p:nvSpPr>
          <p:cNvPr id="2066" name="Google Shape;2066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67" name="Google Shape;2067;p12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Array Assignments</a:t>
            </a:r>
            <a:endParaRPr sz="1800"/>
          </a:p>
        </p:txBody>
      </p:sp>
      <p:sp>
        <p:nvSpPr>
          <p:cNvPr id="2068" name="Google Shape;2068;p12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Concept of for Loops</a:t>
            </a:r>
            <a:endParaRPr sz="1800"/>
          </a:p>
        </p:txBody>
      </p:sp>
      <p:sp>
        <p:nvSpPr>
          <p:cNvPr id="2069" name="Google Shape;2069;p12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Art of Pseudocoding</a:t>
            </a:r>
            <a:endParaRPr sz="1800"/>
          </a:p>
        </p:txBody>
      </p:sp>
      <p:sp>
        <p:nvSpPr>
          <p:cNvPr id="2070" name="Google Shape;2070;p12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Building Rock-Paper-Scissors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5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Another Loop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1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15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58"/>
          <p:cNvSpPr/>
          <p:nvPr/>
        </p:nvSpPr>
        <p:spPr>
          <a:xfrm>
            <a:off x="442500" y="1183050"/>
            <a:ext cx="7058700" cy="2573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Another Loop (</a:t>
            </a:r>
            <a:r>
              <a:rPr lang="en-US" dirty="0"/>
              <a:t>19-AnotherLoop)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2" name="Google Shape;2502;p1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from scratch, create a for loop that prints the following lines: </a:t>
            </a:r>
            <a:endParaRPr/>
          </a:p>
        </p:txBody>
      </p:sp>
      <p:sp>
        <p:nvSpPr>
          <p:cNvPr id="2503" name="Google Shape;2503;p15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4" name="Google Shape;2504;p15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505" name="Google Shape;2505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25" y="3895399"/>
            <a:ext cx="875552" cy="87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6" name="Google Shape;2506;p158"/>
          <p:cNvSpPr txBox="1"/>
          <p:nvPr/>
        </p:nvSpPr>
        <p:spPr>
          <a:xfrm>
            <a:off x="817500" y="1231779"/>
            <a:ext cx="6312300" cy="21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0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1 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2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3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4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07" name="Google Shape;2507;p158"/>
          <p:cNvSpPr txBox="1"/>
          <p:nvPr/>
        </p:nvSpPr>
        <p:spPr>
          <a:xfrm>
            <a:off x="1120550" y="4215500"/>
            <a:ext cx="4071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time, don’t use an array!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5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Group Activity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lang="en" sz="3000" b="1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Loop with Conditions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1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15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B02E3-FFCE-4229-87B4-2F657E44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operators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0B37D-BAF7-4459-904A-9BBD3C56438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You can combine </a:t>
            </a:r>
            <a:r>
              <a:rPr lang="en-US" dirty="0" err="1"/>
              <a:t>booleans</a:t>
            </a:r>
            <a:r>
              <a:rPr lang="en-US" dirty="0"/>
              <a:t> using one of two operators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(||)</a:t>
            </a:r>
          </a:p>
          <a:p>
            <a:pPr lvl="1"/>
            <a:r>
              <a:rPr lang="en-US" dirty="0"/>
              <a:t>“OR” as in “either”</a:t>
            </a:r>
          </a:p>
          <a:p>
            <a:pPr lvl="1"/>
            <a:r>
              <a:rPr lang="en-US" dirty="0"/>
              <a:t>x === 0 || x === 1</a:t>
            </a:r>
          </a:p>
          <a:p>
            <a:endParaRPr lang="en-US" dirty="0"/>
          </a:p>
          <a:p>
            <a:r>
              <a:rPr lang="en-US" dirty="0"/>
              <a:t>AND (&amp;&amp;)</a:t>
            </a:r>
          </a:p>
          <a:p>
            <a:pPr lvl="1"/>
            <a:r>
              <a:rPr lang="en-US" dirty="0"/>
              <a:t>“AND” as in “both”</a:t>
            </a:r>
          </a:p>
          <a:p>
            <a:pPr lvl="1"/>
            <a:r>
              <a:rPr lang="en-US" dirty="0"/>
              <a:t>x. </a:t>
            </a:r>
            <a:r>
              <a:rPr lang="en-US" dirty="0" err="1"/>
              <a:t>indexOf</a:t>
            </a:r>
            <a:r>
              <a:rPr lang="en-US" dirty="0"/>
              <a:t>(‘p’) !== -1 &amp;&amp; </a:t>
            </a:r>
            <a:r>
              <a:rPr lang="en-US" dirty="0" err="1"/>
              <a:t>x.indexOf</a:t>
            </a:r>
            <a:r>
              <a:rPr lang="en-US" dirty="0"/>
              <a:t>(‘</a:t>
            </a:r>
            <a:r>
              <a:rPr lang="en-US" dirty="0" err="1"/>
              <a:t>izza</a:t>
            </a:r>
            <a:r>
              <a:rPr lang="en-US" dirty="0"/>
              <a:t>’) !== -1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893EE0-961D-4D88-8E34-742109821965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1AB9B9-666F-4621-BFDE-21E97254AA2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5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0" name="Google Shape;2520;p160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5125" y="1642450"/>
            <a:ext cx="7187126" cy="7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1" name="Google Shape;2521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Loop with Conditions (20-</a:t>
            </a:r>
            <a:r>
              <a:rPr lang="en-US" dirty="0" err="1">
                <a:latin typeface="Roboto Light"/>
                <a:ea typeface="Roboto Light"/>
                <a:cs typeface="Roboto Light"/>
                <a:sym typeface="Roboto Light"/>
              </a:rPr>
              <a:t>HardLoop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23" name="Google Shape;2523;p16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24" name="Google Shape;2524;p160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160"/>
          <p:cNvSpPr txBox="1">
            <a:spLocks noGrp="1"/>
          </p:cNvSpPr>
          <p:nvPr>
            <p:ph type="subTitle" idx="1"/>
          </p:nvPr>
        </p:nvSpPr>
        <p:spPr>
          <a:xfrm>
            <a:off x="12224" y="940800"/>
            <a:ext cx="8831193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Starting from scratch, write code that loops through the following array: 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6" name="Google Shape;2526;p160"/>
          <p:cNvSpPr/>
          <p:nvPr/>
        </p:nvSpPr>
        <p:spPr>
          <a:xfrm>
            <a:off x="1352550" y="2535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160"/>
          <p:cNvSpPr/>
          <p:nvPr/>
        </p:nvSpPr>
        <p:spPr>
          <a:xfrm>
            <a:off x="1352550" y="32339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160"/>
          <p:cNvSpPr txBox="1">
            <a:spLocks noGrp="1"/>
          </p:cNvSpPr>
          <p:nvPr>
            <p:ph type="subTitle" idx="2"/>
          </p:nvPr>
        </p:nvSpPr>
        <p:spPr>
          <a:xfrm>
            <a:off x="-12226" y="2538350"/>
            <a:ext cx="950181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 </a:t>
            </a:r>
            <a:r>
              <a:rPr lang="en" sz="1600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6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to display the name of each animal on the farm.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9" name="Google Shape;2529;p160"/>
          <p:cNvSpPr txBox="1">
            <a:spLocks noGrp="1"/>
          </p:cNvSpPr>
          <p:nvPr>
            <p:ph type="subTitle" idx="3"/>
          </p:nvPr>
        </p:nvSpPr>
        <p:spPr>
          <a:xfrm>
            <a:off x="-147100" y="3236353"/>
            <a:ext cx="950181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Using the </a:t>
            </a:r>
            <a:r>
              <a:rPr lang="en" sz="16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.charAt()</a:t>
            </a:r>
            <a:r>
              <a:rPr lang="en" sz="16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method (research it), check if the first letter in the animal’s name begins with a “c” or “o”. If it does, create an alert saying: “Starts with c or an o!”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0" name="Google Shape;2530;p160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60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2531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60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324233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16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Group Activity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lang="en" sz="3000" b="1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Pseudocode Rock-Paper-Scissors (RPS)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1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16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Rock-Paper-Scissors with the Person Next to You!</a:t>
            </a:r>
            <a:endParaRPr/>
          </a:p>
        </p:txBody>
      </p:sp>
      <p:sp>
        <p:nvSpPr>
          <p:cNvPr id="2539" name="Google Shape;2539;p1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five rounds.</a:t>
            </a:r>
            <a:endParaRPr/>
          </a:p>
        </p:txBody>
      </p:sp>
      <p:sp>
        <p:nvSpPr>
          <p:cNvPr id="2540" name="Google Shape;2540;p1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541" name="Google Shape;2541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62" y="1481625"/>
            <a:ext cx="7919074" cy="248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Random Numbers (21-RandomNumbers)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55" name="Google Shape;2555;p16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6" name="Google Shape;2556;p16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57" name="Google Shape;2557;p163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163"/>
          <p:cNvSpPr txBox="1">
            <a:spLocks noGrp="1"/>
          </p:cNvSpPr>
          <p:nvPr>
            <p:ph type="subTitle" idx="1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Use Math.random() to generate 10 random numbers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9" name="Google Shape;2559;p163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163"/>
          <p:cNvSpPr/>
          <p:nvPr/>
        </p:nvSpPr>
        <p:spPr>
          <a:xfrm>
            <a:off x="1352550" y="23195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163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They should all be whole numbers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2" name="Google Shape;2562;p163"/>
          <p:cNvSpPr txBox="1">
            <a:spLocks noGrp="1"/>
          </p:cNvSpPr>
          <p:nvPr>
            <p:ph type="subTitle" idx="3"/>
          </p:nvPr>
        </p:nvSpPr>
        <p:spPr>
          <a:xfrm>
            <a:off x="0" y="23219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Eac</a:t>
            </a:r>
            <a:r>
              <a:rPr lang="en-US" sz="2000" dirty="0"/>
              <a:t>h number should be between 1 and 10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3" name="Google Shape;2563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4" name="Google Shape;2564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17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5" name="Google Shape;2565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327939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3382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Group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Pseudocode RPS (</a:t>
            </a:r>
            <a:r>
              <a:rPr lang="en-US" dirty="0"/>
              <a:t>22-PseudoCode)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55" name="Google Shape;2555;p16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6" name="Google Shape;2556;p16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57" name="Google Shape;2557;p163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163"/>
          <p:cNvSpPr txBox="1">
            <a:spLocks noGrp="1"/>
          </p:cNvSpPr>
          <p:nvPr>
            <p:ph type="subTitle" idx="1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With a partner, spend a few moments outlining all the steps and conditions that go into a single game of rock paper scissors.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9" name="Google Shape;2559;p163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163"/>
          <p:cNvSpPr/>
          <p:nvPr/>
        </p:nvSpPr>
        <p:spPr>
          <a:xfrm>
            <a:off x="1352550" y="23195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163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Try to break it down into steps that you could “code out.”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2" name="Google Shape;2562;p163"/>
          <p:cNvSpPr txBox="1">
            <a:spLocks noGrp="1"/>
          </p:cNvSpPr>
          <p:nvPr>
            <p:ph type="subTitle" idx="3"/>
          </p:nvPr>
        </p:nvSpPr>
        <p:spPr>
          <a:xfrm>
            <a:off x="0" y="23219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Think of basic elements like loops, if-then statements, arrays, alerts, etc.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3" name="Google Shape;2563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4" name="Google Shape;2564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17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5" name="Google Shape;2565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327939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6" name="Google Shape;2566;p163"/>
          <p:cNvSpPr/>
          <p:nvPr/>
        </p:nvSpPr>
        <p:spPr>
          <a:xfrm>
            <a:off x="1352475" y="3027654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163"/>
          <p:cNvSpPr txBox="1">
            <a:spLocks noGrp="1"/>
          </p:cNvSpPr>
          <p:nvPr>
            <p:ph type="subTitle" idx="4"/>
          </p:nvPr>
        </p:nvSpPr>
        <p:spPr>
          <a:xfrm>
            <a:off x="-12300" y="30300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Hint: Starting by playing rock paper scissors should help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8" name="Google Shape;2568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693" y="30236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1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75" name="Google Shape;2575;p164"/>
          <p:cNvSpPr txBox="1">
            <a:spLocks noGrp="1"/>
          </p:cNvSpPr>
          <p:nvPr>
            <p:ph type="title"/>
          </p:nvPr>
        </p:nvSpPr>
        <p:spPr>
          <a:xfrm>
            <a:off x="274350" y="5568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 just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pseudocoded!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6" name="Google Shape;2576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700" y="1349150"/>
            <a:ext cx="3567475" cy="3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2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 Recap</a:t>
            </a:r>
            <a:endParaRPr/>
          </a:p>
        </p:txBody>
      </p:sp>
      <p:sp>
        <p:nvSpPr>
          <p:cNvPr id="2077" name="Google Shape;2077;p1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165"/>
          <p:cNvSpPr txBox="1">
            <a:spLocks noGrp="1"/>
          </p:cNvSpPr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Let’s code it!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83" name="Google Shape;2583;p1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66"/>
          <p:cNvSpPr txBox="1">
            <a:spLocks noGrp="1"/>
          </p:cNvSpPr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Don’t worry.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We’ll be here to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help you along the way.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90" name="Google Shape;2590;p1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16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6" name="Google Shape;2596;p1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Jumping for JavaScript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16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Group Challenge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(4 people)</a:t>
            </a:r>
            <a:r>
              <a:rPr lang="en" sz="3000" b="1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Coding Out RPS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6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Group Challenge: 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Programming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RPS (</a:t>
            </a:r>
            <a:r>
              <a:rPr lang="en-US" dirty="0"/>
              <a:t>23-RPS-Coded)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3" name="Google Shape;2603;p16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4" name="Google Shape;2604;p1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168"/>
          <p:cNvSpPr/>
          <p:nvPr/>
        </p:nvSpPr>
        <p:spPr>
          <a:xfrm>
            <a:off x="1328025" y="878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168"/>
          <p:cNvSpPr txBox="1">
            <a:spLocks noGrp="1"/>
          </p:cNvSpPr>
          <p:nvPr>
            <p:ph type="subTitle" idx="1"/>
          </p:nvPr>
        </p:nvSpPr>
        <p:spPr>
          <a:xfrm>
            <a:off x="-12300" y="8974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 groups of four, begin the process of coding out the rock-paper-scissors game. </a:t>
            </a:r>
            <a:endParaRPr sz="2000" dirty="0"/>
          </a:p>
        </p:txBody>
      </p:sp>
      <p:pic>
        <p:nvPicPr>
          <p:cNvPr id="2607" name="Google Shape;2607;p168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05243" y="902236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8" name="Google Shape;2608;p168"/>
          <p:cNvSpPr/>
          <p:nvPr/>
        </p:nvSpPr>
        <p:spPr>
          <a:xfrm>
            <a:off x="1328025" y="1671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168"/>
          <p:cNvSpPr txBox="1">
            <a:spLocks noGrp="1"/>
          </p:cNvSpPr>
          <p:nvPr>
            <p:ph type="subTitle" idx="2"/>
          </p:nvPr>
        </p:nvSpPr>
        <p:spPr>
          <a:xfrm>
            <a:off x="-12300" y="16910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Do as much as you can on your own, but don't be afraid to ask for help if you feel your team is struggling.</a:t>
            </a:r>
            <a:endParaRPr sz="2000"/>
          </a:p>
        </p:txBody>
      </p:sp>
      <p:pic>
        <p:nvPicPr>
          <p:cNvPr id="2610" name="Google Shape;2610;p168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05243" y="169583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1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Jumping for JavaScript</a:t>
            </a:r>
            <a:endParaRPr/>
          </a:p>
        </p:txBody>
      </p:sp>
      <p:sp>
        <p:nvSpPr>
          <p:cNvPr id="2617" name="Google Shape;2617;p16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Fill in the Missing Code (Together)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17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624" name="Google Shape;2624;p1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084" name="Google Shape;208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123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What is JavaScript?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what is it used for?)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Definitions</a:t>
            </a:r>
            <a:endParaRPr/>
          </a:p>
        </p:txBody>
      </p:sp>
      <p:sp>
        <p:nvSpPr>
          <p:cNvPr id="2092" name="Google Shape;2092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93" name="Google Shape;2093;p124"/>
          <p:cNvSpPr/>
          <p:nvPr/>
        </p:nvSpPr>
        <p:spPr>
          <a:xfrm>
            <a:off x="1362456" y="1681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124"/>
          <p:cNvSpPr txBox="1">
            <a:spLocks noGrp="1"/>
          </p:cNvSpPr>
          <p:nvPr>
            <p:ph type="subTitle" idx="1"/>
          </p:nvPr>
        </p:nvSpPr>
        <p:spPr>
          <a:xfrm>
            <a:off x="25" y="1700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JavaScript is the third of the three fundamental programming languages of the modern web (along with HTML and CSS).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5" name="Google Shape;2095;p124"/>
          <p:cNvSpPr/>
          <p:nvPr/>
        </p:nvSpPr>
        <p:spPr>
          <a:xfrm>
            <a:off x="1352550" y="2535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124"/>
          <p:cNvSpPr txBox="1">
            <a:spLocks noGrp="1"/>
          </p:cNvSpPr>
          <p:nvPr>
            <p:ph type="subTitle" idx="2"/>
          </p:nvPr>
        </p:nvSpPr>
        <p:spPr>
          <a:xfrm>
            <a:off x="-12175" y="25383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JavaScript allows developers to create dynamic web applications capable of taking in user inputs, changing what’s displayed to users, animating elements, and much more.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7" name="Google Shape;2097;p12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95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12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5437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1" y="776513"/>
            <a:ext cx="570387" cy="834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06" name="Google Shape;210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125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What is a Variable?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how do we declare one?)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</a:t>
            </a:r>
            <a:endParaRPr/>
          </a:p>
        </p:txBody>
      </p:sp>
      <p:sp>
        <p:nvSpPr>
          <p:cNvPr id="2114" name="Google Shape;2114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15" name="Google Shape;2115;p12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126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Variables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are the nouns of programming.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7" name="Google Shape;2117;p126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126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126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They are “things” (numbers, strings,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ooleans, etc.).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0" name="Google Shape;2120;p126"/>
          <p:cNvSpPr txBox="1">
            <a:spLocks noGrp="1"/>
          </p:cNvSpPr>
          <p:nvPr>
            <p:ph type="subTitle" idx="3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variable is composed of a variable name and a value.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1" name="Google Shape;2121;p126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126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126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24" name="Google Shape;2124;p126"/>
          <p:cNvGraphicFramePr/>
          <p:nvPr>
            <p:extLst>
              <p:ext uri="{D42A27DB-BD31-4B8C-83A1-F6EECF244321}">
                <p14:modId xmlns:p14="http://schemas.microsoft.com/office/powerpoint/2010/main" val="3386436090"/>
              </p:ext>
            </p:extLst>
          </p:nvPr>
        </p:nvGraphicFramePr>
        <p:xfrm>
          <a:off x="1335175" y="3025850"/>
          <a:ext cx="5276950" cy="158947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27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</a:t>
                      </a:r>
                      <a:r>
                        <a:rPr lang="en-US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Fluffy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’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nap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Count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2853</Words>
  <Application>Microsoft Office PowerPoint</Application>
  <PresentationFormat>On-screen Show (16:9)</PresentationFormat>
  <Paragraphs>501</Paragraphs>
  <Slides>55</Slides>
  <Notes>53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Roboto Medium</vt:lpstr>
      <vt:lpstr>Amatic SC</vt:lpstr>
      <vt:lpstr>Arial</vt:lpstr>
      <vt:lpstr>Calibri</vt:lpstr>
      <vt:lpstr>Roboto Light</vt:lpstr>
      <vt:lpstr>Roboto</vt:lpstr>
      <vt:lpstr>Roboto Thin</vt:lpstr>
      <vt:lpstr>Inconsolata</vt:lpstr>
      <vt:lpstr>Simple Light</vt:lpstr>
      <vt:lpstr>Unbranded</vt:lpstr>
      <vt:lpstr>Simple Light</vt:lpstr>
      <vt:lpstr>Lesson 3.2</vt:lpstr>
      <vt:lpstr>Homework #2</vt:lpstr>
      <vt:lpstr>Today’s Class</vt:lpstr>
      <vt:lpstr>Objectives</vt:lpstr>
      <vt:lpstr>Basics Recap</vt:lpstr>
      <vt:lpstr>What is JavaScript? (And what is it used for?) </vt:lpstr>
      <vt:lpstr>JavaScript Definitions</vt:lpstr>
      <vt:lpstr>What is a Variable? (And how do we declare one?) </vt:lpstr>
      <vt:lpstr>Variable Basics</vt:lpstr>
      <vt:lpstr>What is meant by console.log? (And how does it differ from an alert,  prompt, or confirm?) </vt:lpstr>
      <vt:lpstr>Basic Variables</vt:lpstr>
      <vt:lpstr>Alerts, Prompts, Confirms</vt:lpstr>
      <vt:lpstr>What is an array?</vt:lpstr>
      <vt:lpstr>Basic Arrays </vt:lpstr>
      <vt:lpstr>How do we check conditions?</vt:lpstr>
      <vt:lpstr>If/Else Statements Are Critical</vt:lpstr>
      <vt:lpstr>Activity:  Basic JavaScript Dissection</vt:lpstr>
      <vt:lpstr>Activity: Basic JavaScript Dissection</vt:lpstr>
      <vt:lpstr>Activity:  Array Logging</vt:lpstr>
      <vt:lpstr>Activity: Array Logging (15-CoolPeopleArray)</vt:lpstr>
      <vt:lpstr>Activity: Array Setting</vt:lpstr>
      <vt:lpstr>Activity: Array Setting (16-ArraySetting)</vt:lpstr>
      <vt:lpstr>Back to The Zoo Pen</vt:lpstr>
      <vt:lpstr>Back to The Zoo Pen</vt:lpstr>
      <vt:lpstr>What’s wrong here?</vt:lpstr>
      <vt:lpstr>Don’t Repeat Yourself (DRY)</vt:lpstr>
      <vt:lpstr>Activity:  For Loop Dissection </vt:lpstr>
      <vt:lpstr>Activity: For Loop Dissection (17-MyFirstLoop)  </vt:lpstr>
      <vt:lpstr>Enter the For Loop</vt:lpstr>
      <vt:lpstr>Enter the For Loop</vt:lpstr>
      <vt:lpstr>Enter the For Loop</vt:lpstr>
      <vt:lpstr>Enter the For-Loop</vt:lpstr>
      <vt:lpstr>Run That Loop</vt:lpstr>
      <vt:lpstr>Run That Loop </vt:lpstr>
      <vt:lpstr>Run That Loop  </vt:lpstr>
      <vt:lpstr>Run That Loop   </vt:lpstr>
      <vt:lpstr>Shorthand (Syntactic Sugar) for incrementing and decrementing</vt:lpstr>
      <vt:lpstr>Activity: For Loop Zoo  </vt:lpstr>
      <vt:lpstr>Activity: For Loop Zoo (18-ZooLoop)</vt:lpstr>
      <vt:lpstr>Activity: Another Loop  </vt:lpstr>
      <vt:lpstr>Activity: Another Loop (19-AnotherLoop)  </vt:lpstr>
      <vt:lpstr>Group Activity (2 people):  Loop with Conditions  </vt:lpstr>
      <vt:lpstr>Boolean operators</vt:lpstr>
      <vt:lpstr>Group Activity: Loop with Conditions (20-HardLoop)</vt:lpstr>
      <vt:lpstr>Group Activity (2 people):  Pseudocode Rock-Paper-Scissors (RPS)  </vt:lpstr>
      <vt:lpstr>Rock-Paper-Scissors with the Person Next to You!</vt:lpstr>
      <vt:lpstr>Random Numbers (21-RandomNumbers)</vt:lpstr>
      <vt:lpstr>Group Activity: Pseudocode RPS (22-PseudoCode)</vt:lpstr>
      <vt:lpstr>You just pseudocoded!</vt:lpstr>
      <vt:lpstr>Let’s code it!</vt:lpstr>
      <vt:lpstr>Don’t worry. We’ll be here to  help you along the way.  </vt:lpstr>
      <vt:lpstr>PowerPoint Presentation</vt:lpstr>
      <vt:lpstr>Group Challenge: Programming RPS (23-RPS-Coded) </vt:lpstr>
      <vt:lpstr>Let’s Fill in the Missing Code (Together)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3.2</dc:title>
  <cp:lastModifiedBy>Spencer Shadley</cp:lastModifiedBy>
  <cp:revision>51</cp:revision>
  <dcterms:modified xsi:type="dcterms:W3CDTF">2019-12-01T23:58:00Z</dcterms:modified>
</cp:coreProperties>
</file>